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06" r:id="rId3"/>
    <p:sldId id="307" r:id="rId4"/>
    <p:sldId id="289" r:id="rId5"/>
    <p:sldId id="290" r:id="rId6"/>
    <p:sldId id="291" r:id="rId7"/>
    <p:sldId id="257" r:id="rId8"/>
    <p:sldId id="260" r:id="rId9"/>
    <p:sldId id="265" r:id="rId10"/>
    <p:sldId id="296" r:id="rId11"/>
    <p:sldId id="266" r:id="rId12"/>
    <p:sldId id="267" r:id="rId13"/>
    <p:sldId id="298" r:id="rId14"/>
    <p:sldId id="258" r:id="rId15"/>
    <p:sldId id="285" r:id="rId16"/>
    <p:sldId id="259" r:id="rId17"/>
    <p:sldId id="294" r:id="rId18"/>
    <p:sldId id="295" r:id="rId19"/>
    <p:sldId id="297" r:id="rId20"/>
    <p:sldId id="300" r:id="rId21"/>
    <p:sldId id="301" r:id="rId22"/>
    <p:sldId id="303" r:id="rId23"/>
    <p:sldId id="304" r:id="rId24"/>
    <p:sldId id="305" r:id="rId25"/>
    <p:sldId id="299" r:id="rId26"/>
    <p:sldId id="302" r:id="rId27"/>
    <p:sldId id="279" r:id="rId28"/>
    <p:sldId id="277" r:id="rId29"/>
    <p:sldId id="280" r:id="rId30"/>
    <p:sldId id="281" r:id="rId31"/>
    <p:sldId id="286" r:id="rId32"/>
    <p:sldId id="282" r:id="rId33"/>
    <p:sldId id="28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41115-EB64-4A56-B4F4-4BEA9120A631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71212-C9E4-463D-89E7-9CFA2D8A26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71212-C9E4-463D-89E7-9CFA2D8A260E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DE56-DADB-4359-AFA6-DC8870C7DB10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5775-EFA0-4128-A214-6C5537E79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DE56-DADB-4359-AFA6-DC8870C7DB10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5775-EFA0-4128-A214-6C5537E79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DE56-DADB-4359-AFA6-DC8870C7DB10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5775-EFA0-4128-A214-6C5537E79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DE56-DADB-4359-AFA6-DC8870C7DB10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5775-EFA0-4128-A214-6C5537E79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DE56-DADB-4359-AFA6-DC8870C7DB10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5775-EFA0-4128-A214-6C5537E79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DE56-DADB-4359-AFA6-DC8870C7DB10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5775-EFA0-4128-A214-6C5537E79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DE56-DADB-4359-AFA6-DC8870C7DB10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5775-EFA0-4128-A214-6C5537E79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DE56-DADB-4359-AFA6-DC8870C7DB10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5775-EFA0-4128-A214-6C5537E79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DE56-DADB-4359-AFA6-DC8870C7DB10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5775-EFA0-4128-A214-6C5537E79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DE56-DADB-4359-AFA6-DC8870C7DB10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5775-EFA0-4128-A214-6C5537E79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DE56-DADB-4359-AFA6-DC8870C7DB10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5775-EFA0-4128-A214-6C5537E79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EDE56-DADB-4359-AFA6-DC8870C7DB10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85775-EFA0-4128-A214-6C5537E79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7724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Gulag, WWII and the long-run patterns of Soviet city growth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553200" cy="106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Tatiana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Mikhailova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MSSE, September 2012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majority of Gulag cities existed in 1939, some were new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27441"/>
            <a:ext cx="8610600" cy="563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GULAG near large cities</a:t>
            </a:r>
            <a:endParaRPr lang="en-US" sz="3600" dirty="0"/>
          </a:p>
        </p:txBody>
      </p:sp>
      <p:pic>
        <p:nvPicPr>
          <p:cNvPr id="6" name="Content Placeholder 5" descr="hist_city_camp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4365" y="1676401"/>
            <a:ext cx="7816033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Distance to GULAG and city growth, 1926-1959</a:t>
            </a:r>
            <a:endParaRPr lang="en-US" dirty="0"/>
          </a:p>
        </p:txBody>
      </p:sp>
      <p:pic>
        <p:nvPicPr>
          <p:cNvPr id="2050" name="Picture 2" descr="C:\Users\Tatiana\MyStuff\Economics\Research\Cities_EERC\August2011\lpoly_camp_dist.ep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6858000" cy="5014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702" y="45161"/>
            <a:ext cx="6934498" cy="681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data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Wartime evacuation of industry</a:t>
            </a:r>
          </a:p>
          <a:p>
            <a:pPr lvl="1"/>
            <a:r>
              <a:rPr lang="en-US" dirty="0" smtClean="0"/>
              <a:t>“Factories, Research and Design Establishments of the Soviet Defense Industry” database, U Warwick</a:t>
            </a:r>
          </a:p>
          <a:p>
            <a:pPr lvl="2"/>
            <a:r>
              <a:rPr lang="en-US" dirty="0" smtClean="0"/>
              <a:t>extract those that moved in 1941-1946 (evacuation and back)</a:t>
            </a:r>
          </a:p>
          <a:p>
            <a:pPr lvl="2"/>
            <a:r>
              <a:rPr lang="en-US" dirty="0" smtClean="0"/>
              <a:t>record: city-origin, city-destination, returned/not</a:t>
            </a:r>
          </a:p>
          <a:p>
            <a:pPr lvl="1"/>
            <a:r>
              <a:rPr lang="en-US" dirty="0" smtClean="0"/>
              <a:t>Match to cities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Wartime evacuation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922" y="1257300"/>
            <a:ext cx="9727321" cy="577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(Not so new) data -3</a:t>
            </a:r>
            <a:endParaRPr lang="en-US" dirty="0"/>
          </a:p>
        </p:txBody>
      </p:sp>
      <p:pic>
        <p:nvPicPr>
          <p:cNvPr id="4" name="Picture 3" descr="1941-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550843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600" y="1676400"/>
            <a:ext cx="3581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Cities: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occupied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  30 km from front</a:t>
            </a:r>
          </a:p>
          <a:p>
            <a:pPr lvl="1"/>
            <a:r>
              <a:rPr lang="en-US" sz="2800" dirty="0" smtClean="0"/>
              <a:t>artillery fire, evacuation</a:t>
            </a:r>
          </a:p>
          <a:p>
            <a:pPr lvl="1"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200 km from front</a:t>
            </a:r>
          </a:p>
          <a:p>
            <a:pPr lvl="1"/>
            <a:r>
              <a:rPr lang="en-US" sz="2800" dirty="0" smtClean="0"/>
              <a:t>bombing, evacuation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average city size indices</a:t>
            </a:r>
            <a:endParaRPr lang="en-US" dirty="0"/>
          </a:p>
        </p:txBody>
      </p:sp>
      <p:pic>
        <p:nvPicPr>
          <p:cNvPr id="1026" name="Picture 2" descr="C:\Users\Tatiana\MyStuff\Economics\Research\Cities_EERC\August2011\simple_indices.ep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739" y="1489484"/>
            <a:ext cx="7252461" cy="4911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role of policy vs. other factors?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Estimate the effect of treatment, controlling for city characteristics</a:t>
            </a:r>
          </a:p>
          <a:p>
            <a:pPr lvl="1"/>
            <a:r>
              <a:rPr lang="en-US" dirty="0" smtClean="0"/>
              <a:t>via individual effects in panel data (observable, unobservable)</a:t>
            </a:r>
          </a:p>
          <a:p>
            <a:pPr lvl="1"/>
            <a:r>
              <a:rPr lang="en-US" dirty="0" smtClean="0"/>
              <a:t>explicitly (matching)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 estimations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229600" cy="4144963"/>
          </a:xfrm>
        </p:spPr>
        <p:txBody>
          <a:bodyPr/>
          <a:lstStyle/>
          <a:p>
            <a:r>
              <a:rPr lang="en-US" dirty="0" smtClean="0"/>
              <a:t>random effects</a:t>
            </a:r>
          </a:p>
          <a:p>
            <a:pPr lvl="1"/>
            <a:r>
              <a:rPr lang="en-US" dirty="0" smtClean="0"/>
              <a:t>one treatment at a time</a:t>
            </a:r>
          </a:p>
          <a:p>
            <a:pPr lvl="1"/>
            <a:r>
              <a:rPr lang="en-US" dirty="0" smtClean="0"/>
              <a:t>all treatments simultaneously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1371600"/>
            <a:ext cx="8534400" cy="72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Tatiana\MyStuff\Economics\Research\Handbook\Maps_tables_publications\Russia_2000_popden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441" y="1279948"/>
            <a:ext cx="8761159" cy="5120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City size index, as implied by separate panel estimations with city </a:t>
            </a:r>
            <a:r>
              <a:rPr lang="en-US" dirty="0" smtClean="0"/>
              <a:t>effects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74131"/>
            <a:ext cx="7543800" cy="538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56837"/>
            <a:ext cx="8957348" cy="672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1295400"/>
            <a:ext cx="8610600" cy="1295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763000" cy="48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800600"/>
            <a:ext cx="87630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1219200"/>
            <a:ext cx="8458200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8229600" cy="96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57400"/>
            <a:ext cx="836295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" y="2514600"/>
            <a:ext cx="6019800" cy="137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8225493" cy="648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1600200"/>
            <a:ext cx="6477000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City size indices, as implied by a single panel with three treatments</a:t>
            </a:r>
            <a:endParaRPr lang="en-US" sz="36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894" y="1111841"/>
            <a:ext cx="8116305" cy="574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effects are not random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888" y="1295400"/>
            <a:ext cx="844717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for observables explicitly</a:t>
            </a:r>
          </a:p>
          <a:p>
            <a:r>
              <a:rPr lang="en-US" dirty="0" smtClean="0"/>
              <a:t>Match </a:t>
            </a:r>
            <a:r>
              <a:rPr lang="en-US" dirty="0" smtClean="0"/>
              <a:t>on </a:t>
            </a:r>
          </a:p>
          <a:p>
            <a:pPr lvl="1"/>
            <a:r>
              <a:rPr lang="en-US" dirty="0" smtClean="0"/>
              <a:t>pre-treatment population and growth rates</a:t>
            </a:r>
          </a:p>
          <a:p>
            <a:pPr lvl="1"/>
            <a:r>
              <a:rPr lang="en-US" dirty="0" smtClean="0"/>
              <a:t>administrative status</a:t>
            </a:r>
          </a:p>
          <a:p>
            <a:pPr lvl="1"/>
            <a:r>
              <a:rPr lang="en-US" dirty="0" smtClean="0"/>
              <a:t>geographical </a:t>
            </a:r>
            <a:r>
              <a:rPr lang="en-US" dirty="0" smtClean="0"/>
              <a:t>location (longitude, latitude)</a:t>
            </a:r>
            <a:endParaRPr lang="en-US" dirty="0" smtClean="0"/>
          </a:p>
          <a:p>
            <a:pPr lvl="1"/>
            <a:r>
              <a:rPr lang="en-US" dirty="0" smtClean="0"/>
              <a:t>simultaneous treatments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1800" y="152400"/>
            <a:ext cx="22098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Matching: </a:t>
            </a:r>
            <a:r>
              <a:rPr lang="en-US" dirty="0" smtClean="0"/>
              <a:t>WWII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66775"/>
            <a:ext cx="6943725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447800"/>
            <a:ext cx="2590800" cy="317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19400" y="6096000"/>
            <a:ext cx="886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Urals,</a:t>
            </a:r>
          </a:p>
          <a:p>
            <a:r>
              <a:rPr lang="en-US" dirty="0" smtClean="0"/>
              <a:t> Siberia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6248400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longitude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6324600"/>
            <a:ext cx="2071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Matching variables: 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Matching: evacuation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14400"/>
            <a:ext cx="6324600" cy="521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Tatiana\MyStuff\Economics\Research\Handbook\Maps_tables_publications\FSU_bord_resour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76" y="347382"/>
            <a:ext cx="9094124" cy="6129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Matching: GULAG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371600"/>
            <a:ext cx="2514600" cy="292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835430"/>
            <a:ext cx="6248400" cy="602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Tatiana\MyStuff\Economics\Research\Cities_EERC\August2011\matching_indices.ep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765" y="609600"/>
            <a:ext cx="8991235" cy="5410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Matching: construction in GULAG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89175"/>
            <a:ext cx="5791200" cy="62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Results: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Effect of WWII, controlling for other factors exists for &lt;30 years</a:t>
            </a:r>
          </a:p>
          <a:p>
            <a:pPr lvl="1"/>
            <a:r>
              <a:rPr lang="en-US" dirty="0" smtClean="0"/>
              <a:t>In line with Japan (Davis &amp; Weinstein, 2002), Germany (</a:t>
            </a:r>
            <a:r>
              <a:rPr lang="en-US" dirty="0" err="1" smtClean="0"/>
              <a:t>Brakman</a:t>
            </a:r>
            <a:r>
              <a:rPr lang="en-US" dirty="0" smtClean="0"/>
              <a:t> at al, 2004), Vietnam (Miguel &amp; Roland, 2011)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Wartime evacuation results in city growth, but significant for &lt; 30 </a:t>
            </a:r>
            <a:r>
              <a:rPr lang="en-US" dirty="0" smtClean="0"/>
              <a:t>years</a:t>
            </a:r>
          </a:p>
          <a:p>
            <a:pPr lvl="1"/>
            <a:r>
              <a:rPr lang="en-US" dirty="0" err="1" smtClean="0"/>
              <a:t>heterogeniety</a:t>
            </a:r>
            <a:r>
              <a:rPr lang="en-US" dirty="0" smtClean="0"/>
              <a:t>, need more research, more data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effect of GULAG is permanent</a:t>
            </a:r>
          </a:p>
          <a:p>
            <a:pPr lvl="1"/>
            <a:r>
              <a:rPr lang="en-US" dirty="0" smtClean="0"/>
              <a:t>stronger for camps that created capital</a:t>
            </a:r>
          </a:p>
          <a:p>
            <a:pPr lvl="1"/>
            <a:r>
              <a:rPr lang="en-US" dirty="0" smtClean="0"/>
              <a:t>(Redding, Sturm, Wolf, 2007): “permanent” changes are required to switch </a:t>
            </a:r>
            <a:r>
              <a:rPr lang="en-US" dirty="0" err="1" smtClean="0"/>
              <a:t>equilibria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Questions: history of Soviet city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334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Wartime evacuation of industry = driver of city growth? </a:t>
            </a:r>
          </a:p>
          <a:p>
            <a:r>
              <a:rPr lang="en-US" sz="2800" dirty="0" smtClean="0"/>
              <a:t>Decline of the western regions: war destruction or policy?</a:t>
            </a:r>
          </a:p>
          <a:p>
            <a:pPr lvl="1"/>
            <a:r>
              <a:rPr lang="en-US" sz="2400" dirty="0" smtClean="0"/>
              <a:t>Shift of population center: 1926-1959 </a:t>
            </a:r>
            <a:r>
              <a:rPr lang="en-US" sz="2400" dirty="0" smtClean="0">
                <a:sym typeface="Wingdings" pitchFamily="2" charset="2"/>
              </a:rPr>
              <a:t> east, 1959-1970  </a:t>
            </a:r>
            <a:endParaRPr lang="en-US" sz="2400" dirty="0" smtClean="0"/>
          </a:p>
          <a:p>
            <a:r>
              <a:rPr lang="en-US" sz="2800" dirty="0" smtClean="0"/>
              <a:t>Role of GULAG and forced migrations</a:t>
            </a:r>
          </a:p>
          <a:p>
            <a:pPr lvl="1"/>
            <a:r>
              <a:rPr lang="en-US" sz="2400" dirty="0" smtClean="0"/>
              <a:t>Kulaks (1920s-1930s) – rural-to-urban migration,  deportations to (sub)urban and rural location</a:t>
            </a:r>
          </a:p>
          <a:p>
            <a:pPr lvl="1"/>
            <a:r>
              <a:rPr lang="en-US" sz="2400" dirty="0" smtClean="0"/>
              <a:t>Ethnic deportations (1940s) – rural destinations</a:t>
            </a:r>
          </a:p>
          <a:p>
            <a:pPr lvl="1"/>
            <a:r>
              <a:rPr lang="en-US" sz="2400" dirty="0" smtClean="0"/>
              <a:t>GULAG camps – source of labor where it was scarce</a:t>
            </a:r>
          </a:p>
          <a:p>
            <a:pPr lvl="2"/>
            <a:r>
              <a:rPr lang="en-US" dirty="0" smtClean="0"/>
              <a:t>urban and rural locations</a:t>
            </a:r>
          </a:p>
          <a:p>
            <a:pPr>
              <a:buNone/>
            </a:pPr>
            <a:r>
              <a:rPr lang="en-US" sz="2800" dirty="0" smtClean="0"/>
              <a:t>This paper: city-level data + new data on GULAG and evacuation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020762"/>
          </a:xfrm>
        </p:spPr>
        <p:txBody>
          <a:bodyPr>
            <a:noAutofit/>
          </a:bodyPr>
          <a:lstStyle/>
          <a:p>
            <a:r>
              <a:rPr lang="en-US" sz="3700" dirty="0" smtClean="0"/>
              <a:t>Questions: spatial structure of the economy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Exogenous shocks: are they permanent or temporary?</a:t>
            </a:r>
          </a:p>
          <a:p>
            <a:pPr lvl="1"/>
            <a:r>
              <a:rPr lang="en-US" dirty="0" smtClean="0"/>
              <a:t> Natural experiments:  </a:t>
            </a:r>
            <a:r>
              <a:rPr lang="en-US" sz="2000" dirty="0" smtClean="0"/>
              <a:t>Davis &amp; Weinstein, 2002 (+ others); Redding, Sturm, Wolf, 2007; Redding &amp; Sturm, 2008</a:t>
            </a:r>
            <a:endParaRPr lang="en-US" dirty="0" smtClean="0"/>
          </a:p>
          <a:p>
            <a:pPr lvl="1"/>
            <a:r>
              <a:rPr lang="en-US" dirty="0" smtClean="0"/>
              <a:t>Wartime destruction does not alter spatial economy in long run</a:t>
            </a:r>
          </a:p>
          <a:p>
            <a:pPr lvl="1"/>
            <a:r>
              <a:rPr lang="en-US" dirty="0" smtClean="0"/>
              <a:t>Changes in market access do</a:t>
            </a:r>
          </a:p>
          <a:p>
            <a:r>
              <a:rPr lang="en-US" dirty="0" smtClean="0"/>
              <a:t>USSR – a different type of natural experiment</a:t>
            </a:r>
          </a:p>
          <a:p>
            <a:pPr lvl="1"/>
            <a:r>
              <a:rPr lang="en-US" dirty="0" smtClean="0"/>
              <a:t>don’t destroy, create (agglomeration externalities)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Experiment of Soviet location policy:</a:t>
            </a:r>
            <a:br>
              <a:rPr lang="en-US" sz="3600" dirty="0" smtClean="0"/>
            </a:br>
            <a:r>
              <a:rPr lang="en-US" sz="3600" dirty="0" smtClean="0"/>
              <a:t>not exogenous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 smtClean="0"/>
              <a:t>Soviet </a:t>
            </a:r>
            <a:r>
              <a:rPr lang="en-US" sz="3800" dirty="0" err="1" smtClean="0"/>
              <a:t>locational</a:t>
            </a:r>
            <a:r>
              <a:rPr lang="en-US" sz="3800" dirty="0" smtClean="0"/>
              <a:t> principles -Rodgers (1974)</a:t>
            </a:r>
          </a:p>
          <a:p>
            <a:pPr lvl="1"/>
            <a:r>
              <a:rPr lang="en-US" sz="3800" dirty="0" smtClean="0"/>
              <a:t>be close to raw materials, minimize transport costs</a:t>
            </a:r>
          </a:p>
          <a:p>
            <a:pPr lvl="1"/>
            <a:r>
              <a:rPr lang="en-US" sz="3800" dirty="0" smtClean="0"/>
              <a:t>equalization of regional development</a:t>
            </a:r>
          </a:p>
          <a:p>
            <a:pPr lvl="1"/>
            <a:r>
              <a:rPr lang="en-US" sz="3800" dirty="0" smtClean="0"/>
              <a:t>defense</a:t>
            </a:r>
          </a:p>
          <a:p>
            <a:pPr algn="just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“…enhancement of the Soviet capability for supplying a protracted war of resources was not an accidental by-product of Soviet industrialization, but was a deliberate element in the complex of goals set out in the transition period of 1928-31.” </a:t>
            </a:r>
          </a:p>
          <a:p>
            <a:pPr lvl="1">
              <a:buNone/>
            </a:pPr>
            <a:r>
              <a:rPr lang="en-US" dirty="0" smtClean="0"/>
              <a:t>– </a:t>
            </a:r>
            <a:r>
              <a:rPr lang="en-US" sz="3200" dirty="0" smtClean="0"/>
              <a:t>M. Harrison (1990), “</a:t>
            </a:r>
            <a:r>
              <a:rPr lang="en-US" sz="3200" i="1" dirty="0" smtClean="0"/>
              <a:t>Stalinist </a:t>
            </a:r>
            <a:r>
              <a:rPr lang="en-US" sz="3200" i="1" dirty="0" err="1" smtClean="0"/>
              <a:t>Industrialisation</a:t>
            </a:r>
            <a:r>
              <a:rPr lang="en-US" sz="3200" i="1" dirty="0" smtClean="0"/>
              <a:t> and the Test of War</a:t>
            </a:r>
            <a:r>
              <a:rPr lang="en-US" sz="3200" dirty="0" smtClean="0"/>
              <a:t>”</a:t>
            </a:r>
          </a:p>
          <a:p>
            <a:endParaRPr lang="en-US" dirty="0" smtClean="0"/>
          </a:p>
          <a:p>
            <a:r>
              <a:rPr lang="en-US" sz="3800" dirty="0" smtClean="0"/>
              <a:t>What was achieved?</a:t>
            </a:r>
          </a:p>
          <a:p>
            <a:pPr lvl="1"/>
            <a:r>
              <a:rPr lang="en-US" sz="3800" dirty="0" smtClean="0"/>
              <a:t>Shift of industry to the east in 1930s? Harrison (1990), Stone(2005): insufficient</a:t>
            </a:r>
          </a:p>
          <a:p>
            <a:r>
              <a:rPr lang="en-US" sz="3800" dirty="0" smtClean="0"/>
              <a:t>WWII evacuation = forced implementation of existing plan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data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GULAG 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Ispravitel’no-trudovykh</a:t>
            </a:r>
            <a:r>
              <a:rPr lang="en-US" dirty="0" smtClean="0"/>
              <a:t> </a:t>
            </a:r>
            <a:r>
              <a:rPr lang="en-US" dirty="0" err="1" smtClean="0"/>
              <a:t>uchrezhdenii</a:t>
            </a:r>
            <a:r>
              <a:rPr lang="en-US" dirty="0" smtClean="0"/>
              <a:t>…”, Memorial, 1998</a:t>
            </a:r>
          </a:p>
          <a:p>
            <a:pPr lvl="1"/>
            <a:r>
              <a:rPr lang="en-US" dirty="0" smtClean="0"/>
              <a:t>Camp location, population, years of operation, type of industry/activity</a:t>
            </a:r>
          </a:p>
          <a:p>
            <a:pPr lvl="2"/>
            <a:r>
              <a:rPr lang="en-US" dirty="0" smtClean="0"/>
              <a:t>latitude, longitude</a:t>
            </a:r>
          </a:p>
          <a:p>
            <a:pPr lvl="2"/>
            <a:r>
              <a:rPr lang="en-US" dirty="0" smtClean="0"/>
              <a:t>person-years</a:t>
            </a:r>
          </a:p>
          <a:p>
            <a:pPr lvl="2"/>
            <a:r>
              <a:rPr lang="en-US" dirty="0" err="1" smtClean="0"/>
              <a:t>agriculture&amp;forestry</a:t>
            </a:r>
            <a:r>
              <a:rPr lang="en-US" dirty="0" smtClean="0"/>
              <a:t>, industry, mining, construction (industrial, primary </a:t>
            </a:r>
            <a:r>
              <a:rPr lang="en-US" dirty="0" err="1" smtClean="0"/>
              <a:t>ind</a:t>
            </a:r>
            <a:r>
              <a:rPr lang="en-US" dirty="0" smtClean="0"/>
              <a:t>., housing, infrastructure)</a:t>
            </a:r>
          </a:p>
          <a:p>
            <a:pPr lvl="1"/>
            <a:r>
              <a:rPr lang="en-US" dirty="0" smtClean="0"/>
              <a:t>Match to cities:</a:t>
            </a:r>
          </a:p>
          <a:p>
            <a:pPr lvl="2"/>
            <a:r>
              <a:rPr lang="en-US" dirty="0" smtClean="0"/>
              <a:t>Camps in 20 km, 50 km</a:t>
            </a:r>
          </a:p>
          <a:p>
            <a:pPr lvl="2"/>
            <a:r>
              <a:rPr lang="en-US" dirty="0" smtClean="0"/>
              <a:t>Distance to camp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GULAG</a:t>
            </a:r>
            <a:endParaRPr lang="en-US" dirty="0"/>
          </a:p>
        </p:txBody>
      </p:sp>
      <p:pic>
        <p:nvPicPr>
          <p:cNvPr id="4" name="Content Placeholder 3" descr="USS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23074"/>
            <a:ext cx="8915400" cy="54191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GULAG as an urban phenomenon</a:t>
            </a:r>
            <a:endParaRPr lang="en-US" dirty="0"/>
          </a:p>
        </p:txBody>
      </p:sp>
      <p:pic>
        <p:nvPicPr>
          <p:cNvPr id="1027" name="Picture 3" descr="C:\Users\Tatiana\MyStuff\Economics\Research\Cities_EERC\August2011\camps_dist.ep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" y="1295400"/>
            <a:ext cx="7816476" cy="5106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</TotalTime>
  <Words>693</Words>
  <Application>Microsoft Office PowerPoint</Application>
  <PresentationFormat>On-screen Show (4:3)</PresentationFormat>
  <Paragraphs>106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Gulag, WWII and the long-run patterns of Soviet city growth </vt:lpstr>
      <vt:lpstr>Slide 2</vt:lpstr>
      <vt:lpstr>Slide 3</vt:lpstr>
      <vt:lpstr>Questions: history of Soviet city growth</vt:lpstr>
      <vt:lpstr>Questions: spatial structure of the economy</vt:lpstr>
      <vt:lpstr>Experiment of Soviet location policy: not exogenous</vt:lpstr>
      <vt:lpstr>New data - 1</vt:lpstr>
      <vt:lpstr>GULAG</vt:lpstr>
      <vt:lpstr>GULAG as an urban phenomenon</vt:lpstr>
      <vt:lpstr>A majority of Gulag cities existed in 1939, some were new</vt:lpstr>
      <vt:lpstr>GULAG near large cities</vt:lpstr>
      <vt:lpstr>Distance to GULAG and city growth, 1926-1959</vt:lpstr>
      <vt:lpstr>Slide 13</vt:lpstr>
      <vt:lpstr>New data - 2</vt:lpstr>
      <vt:lpstr>Wartime evacuation</vt:lpstr>
      <vt:lpstr>(Not so new) data -3</vt:lpstr>
      <vt:lpstr>Simple average city size indices</vt:lpstr>
      <vt:lpstr>What is the role of policy vs. other factors?</vt:lpstr>
      <vt:lpstr>Panel estimations</vt:lpstr>
      <vt:lpstr>City size index, as implied by separate panel estimations with city effects.</vt:lpstr>
      <vt:lpstr>Slide 21</vt:lpstr>
      <vt:lpstr>Slide 22</vt:lpstr>
      <vt:lpstr>(continued)</vt:lpstr>
      <vt:lpstr>Slide 24</vt:lpstr>
      <vt:lpstr>City size indices, as implied by a single panel with three treatments</vt:lpstr>
      <vt:lpstr>Random effects are not random</vt:lpstr>
      <vt:lpstr>Matching</vt:lpstr>
      <vt:lpstr>Matching: WWII</vt:lpstr>
      <vt:lpstr>Matching: evacuation</vt:lpstr>
      <vt:lpstr>Matching: GULAG</vt:lpstr>
      <vt:lpstr>Slide 31</vt:lpstr>
      <vt:lpstr>Matching: construction in GULAG </vt:lpstr>
      <vt:lpstr>Results: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Gulag, WWII and the long-run patterns of Soviet city growth  NES Brown bag seminar 08.11.2011</dc:title>
  <dc:creator>Tatiana</dc:creator>
  <cp:lastModifiedBy>Tatiana</cp:lastModifiedBy>
  <cp:revision>80</cp:revision>
  <dcterms:created xsi:type="dcterms:W3CDTF">2011-11-08T05:50:14Z</dcterms:created>
  <dcterms:modified xsi:type="dcterms:W3CDTF">2012-09-24T09:58:54Z</dcterms:modified>
</cp:coreProperties>
</file>