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3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44A4D-D774-4E73-80D2-D7DABA2BBB8F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87278-0F31-40CA-A204-B002FB5AF81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43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87278-0F31-40CA-A204-B002FB5AF81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D575A5-DBF0-4D95-B4D9-E75E338497D1}" type="datetimeFigureOut">
              <a:rPr lang="ru-RU" smtClean="0"/>
              <a:pPr/>
              <a:t>22.03.2012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6485A6-D83E-4EAA-BB27-1618DF7221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52928" cy="332323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Оценка </a:t>
            </a:r>
            <a:r>
              <a:rPr lang="ru-RU" sz="5400" b="1" dirty="0" smtClean="0"/>
              <a:t>пространственных внешних эффектов для России</a:t>
            </a:r>
            <a:endParaRPr lang="ru-RU" sz="54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78896" cy="2769422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Евгения </a:t>
            </a:r>
            <a:r>
              <a:rPr lang="ru-RU" b="1" dirty="0" smtClean="0"/>
              <a:t>Коломак,</a:t>
            </a:r>
            <a:endParaRPr lang="ru-RU" b="1" dirty="0" smtClean="0"/>
          </a:p>
          <a:p>
            <a:pPr>
              <a:spcBef>
                <a:spcPts val="1200"/>
              </a:spcBef>
            </a:pPr>
            <a:r>
              <a:rPr lang="ru-RU" b="1" dirty="0" smtClean="0"/>
              <a:t>Лаборатория теории рынков и пространственной экономики НИУ ВШЭ</a:t>
            </a:r>
            <a:endParaRPr lang="ru-RU" b="1" dirty="0" smtClean="0"/>
          </a:p>
          <a:p>
            <a:pPr>
              <a:spcBef>
                <a:spcPts val="1200"/>
              </a:spcBef>
            </a:pPr>
            <a:r>
              <a:rPr lang="ru-RU" b="1" dirty="0" smtClean="0"/>
              <a:t>Публичный научный семинар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22 марта 2012 </a:t>
            </a:r>
            <a:r>
              <a:rPr lang="ru-RU" b="1" dirty="0" smtClean="0"/>
              <a:t>г.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47248" cy="84584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Модель эмпирического оценивания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4585696"/>
          </a:xfrm>
        </p:spPr>
        <p:txBody>
          <a:bodyPr/>
          <a:lstStyle/>
          <a:p>
            <a:r>
              <a:rPr lang="ru-RU" dirty="0" smtClean="0"/>
              <a:t>Если средние темпы роста и производительность труда соседей оценивать с помощью пространственных весов </a:t>
            </a: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ru-RU" dirty="0" smtClean="0"/>
              <a:t>, т.е.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b="1" i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lny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=W</a:t>
            </a:r>
            <a:r>
              <a:rPr lang="en-US" b="1" i="1" baseline="-25000" dirty="0" smtClean="0">
                <a:solidFill>
                  <a:schemeClr val="accent1"/>
                </a:solidFill>
              </a:rPr>
              <a:t>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dirty="0" smtClean="0"/>
              <a:t>, то</a:t>
            </a:r>
            <a:endParaRPr lang="en-US" dirty="0" smtClean="0"/>
          </a:p>
          <a:p>
            <a:pPr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 [(1-e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t] 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 (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b="1" i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+(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 [(1-e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)/t] W</a:t>
            </a:r>
            <a:r>
              <a:rPr lang="en-US" b="1" i="1" baseline="-25000" dirty="0" smtClean="0">
                <a:solidFill>
                  <a:schemeClr val="accent1"/>
                </a:solidFill>
              </a:rPr>
              <a:t>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ru-RU" b="1" i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Пусть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b=-[(1-e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t]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λ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ru-RU" dirty="0" smtClean="0"/>
              <a:t>, тогда</a:t>
            </a:r>
          </a:p>
          <a:p>
            <a:pPr algn="ctr">
              <a:spcBef>
                <a:spcPts val="1800"/>
              </a:spcBef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blny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λ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Wg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λ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bWlny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ε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Подходы к формированию </a:t>
            </a:r>
            <a:r>
              <a:rPr lang="ru-RU" sz="3200" b="1" dirty="0" smtClean="0"/>
              <a:t>матрицы пространственных </a:t>
            </a:r>
            <a:r>
              <a:rPr lang="ru-RU" sz="3200" b="1" dirty="0"/>
              <a:t>весов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Матрица соседства </a:t>
            </a:r>
          </a:p>
          <a:p>
            <a:pPr marL="624078" indent="-514350">
              <a:buAutoNum type="arabicPeriod"/>
            </a:pPr>
            <a:endParaRPr lang="ru-RU" dirty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/>
          </a:p>
          <a:p>
            <a:pPr marL="624078" indent="-514350">
              <a:buAutoNum type="arabicPeriod"/>
            </a:pPr>
            <a:r>
              <a:rPr lang="ru-RU" dirty="0" smtClean="0"/>
              <a:t>Матрица расстояний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478" y="2852936"/>
            <a:ext cx="5383802" cy="11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45376"/>
            <a:ext cx="4248472" cy="151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22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Тестируемая гипотеза: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Результаты экономического роста не локализуются в рамках регионов в России, а распространяются за его границы, т.е. пространственные внешние эффекты – значимы.</a:t>
            </a:r>
          </a:p>
          <a:p>
            <a:pPr marL="109728" indent="0" algn="ctr">
              <a:buNone/>
            </a:pP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blny</a:t>
            </a:r>
            <a:r>
              <a:rPr lang="en-US" b="1" i="1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λ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Wg</a:t>
            </a:r>
            <a:r>
              <a:rPr lang="en-US" b="1" i="1" baseline="-25000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λ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bWlny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qX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ε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b="1" dirty="0" smtClean="0">
                <a:solidFill>
                  <a:schemeClr val="accent1"/>
                </a:solidFill>
              </a:rPr>
              <a:t>λ≠</a:t>
            </a:r>
            <a:r>
              <a:rPr lang="ru-RU" b="1" dirty="0" smtClean="0">
                <a:solidFill>
                  <a:schemeClr val="accent1"/>
                </a:solidFill>
              </a:rPr>
              <a:t>0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λ&gt;0</a:t>
            </a:r>
            <a:r>
              <a:rPr lang="ru-RU" dirty="0" smtClean="0"/>
              <a:t> – доминируют эффекты кооперации</a:t>
            </a:r>
          </a:p>
          <a:p>
            <a:pPr marL="109728" indent="0">
              <a:buNone/>
            </a:pPr>
            <a:r>
              <a:rPr lang="el-GR" b="1" dirty="0" smtClean="0">
                <a:solidFill>
                  <a:schemeClr val="accent1"/>
                </a:solidFill>
              </a:rPr>
              <a:t>λ</a:t>
            </a:r>
            <a:r>
              <a:rPr lang="ru-RU" b="1" dirty="0" smtClean="0">
                <a:solidFill>
                  <a:schemeClr val="accent1"/>
                </a:solidFill>
              </a:rPr>
              <a:t>&lt;0 </a:t>
            </a:r>
            <a:r>
              <a:rPr lang="ru-RU" dirty="0" smtClean="0"/>
              <a:t>– доминируют эффекты конкуренции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19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Оценивание: информация и метод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Исходной информацией являлись ежегодные публикации </a:t>
            </a:r>
            <a:r>
              <a:rPr lang="ru-RU" dirty="0" smtClean="0"/>
              <a:t>Росстата «</a:t>
            </a:r>
            <a:r>
              <a:rPr lang="ru-RU" dirty="0" smtClean="0"/>
              <a:t>Регионы России», использовались </a:t>
            </a:r>
            <a:r>
              <a:rPr lang="ru-RU" dirty="0" smtClean="0"/>
              <a:t>ВРП для </a:t>
            </a:r>
            <a:r>
              <a:rPr lang="ru-RU" dirty="0" smtClean="0"/>
              <a:t>78 регионов за период с 1996-2008 гг.</a:t>
            </a:r>
          </a:p>
          <a:p>
            <a:r>
              <a:rPr lang="ru-RU" dirty="0" smtClean="0"/>
              <a:t>В расчетах использовались две матрицы пространственных весов: бинарная матрица соседства и матрица расстояний. Оценкой расстояний</a:t>
            </a:r>
            <a:r>
              <a:rPr lang="en-US" dirty="0" smtClean="0"/>
              <a:t> </a:t>
            </a:r>
            <a:r>
              <a:rPr lang="ru-RU" dirty="0" smtClean="0"/>
              <a:t>было кратчайшее расстояние между региональными центрами по автомобильным дорогам (</a:t>
            </a:r>
            <a:r>
              <a:rPr lang="ru-RU" dirty="0" smtClean="0"/>
              <a:t>Источник </a:t>
            </a:r>
            <a:r>
              <a:rPr lang="ru-RU" dirty="0" smtClean="0"/>
              <a:t>- система </a:t>
            </a:r>
            <a:r>
              <a:rPr lang="ru-RU" dirty="0" err="1" smtClean="0"/>
              <a:t>АвтоТрансИнфо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Метод – метод максимального правдоподобия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7018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Оценивание. Результаты для РФ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66597"/>
          <a:ext cx="8147249" cy="461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160324"/>
                <a:gridCol w="135820"/>
                <a:gridCol w="1493630"/>
                <a:gridCol w="183299"/>
                <a:gridCol w="1446150"/>
                <a:gridCol w="1629450"/>
              </a:tblGrid>
              <a:tr h="4064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Матрица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соседства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Матрица расстояний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0.339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λ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0.685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0.600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-0.08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-0.07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642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еременн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ые, фиксирующие региональную специфику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Основные фонды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Устойчивые отрасли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0.054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8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Интернет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0.09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0.10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Торговля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Оценивание. Результаты для европейской части страны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36"/>
          <a:ext cx="8147250" cy="46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160324"/>
                <a:gridCol w="207828"/>
                <a:gridCol w="1421622"/>
                <a:gridCol w="162554"/>
                <a:gridCol w="1466896"/>
                <a:gridCol w="1629450"/>
              </a:tblGrid>
              <a:tr h="3935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Матриц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а соседства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Матрица расстояний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0.337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λ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0.672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0.52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0.006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-0.083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-0.081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3546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еременн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ые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, фиксирующие региональную специфику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Основные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фонды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0.051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0.029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Устойчивые отрасли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0.069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0.060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Интернет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0.12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0.153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Малый бизнес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0.233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0.009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0.142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Торговля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147248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Оценивание. Результаты для восточной части страны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3"/>
          <a:ext cx="8075240" cy="460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1275536"/>
                <a:gridCol w="1615048"/>
                <a:gridCol w="133752"/>
                <a:gridCol w="1481296"/>
                <a:gridCol w="1615048"/>
              </a:tblGrid>
              <a:tr h="39571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Матрица соседства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Матрица расстояний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Уровень значимости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  <a:cs typeface="Times New Roman"/>
                        </a:rPr>
                        <a:t>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0.215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0.19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λ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-0.623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0.05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-0.234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0.607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-0.042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-0.038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2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еременн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ые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, фиксирующие региональную специфику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Устойчивые отрасли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0.03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0.02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Arial"/>
                        </a:rPr>
                        <a:t>Услуги связи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0.0</a:t>
                      </a: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0.0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5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Мобильная связь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-0.028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0.005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-0.020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0.021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Торговля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0.00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России, несмотря на большие расстояния, относительно низкую плотность деловой активности и сравнительно высокие издержки межрегионального взаимодействия, работают импульсы и мультипликаторы экономического роста, которые не локализуются в границах региона, а распространяются на другие территорий.</a:t>
            </a:r>
          </a:p>
          <a:p>
            <a:r>
              <a:rPr lang="ru-RU" dirty="0" smtClean="0"/>
              <a:t>Если в европейской части страны преобладают положительные </a:t>
            </a:r>
            <a:r>
              <a:rPr lang="ru-RU" dirty="0" err="1" smtClean="0"/>
              <a:t>экстерналии</a:t>
            </a:r>
            <a:r>
              <a:rPr lang="ru-RU" dirty="0" smtClean="0"/>
              <a:t> экономического роста, то в восточной части внешние эффекты</a:t>
            </a:r>
            <a:r>
              <a:rPr lang="en-US" dirty="0" smtClean="0"/>
              <a:t> –</a:t>
            </a:r>
            <a:r>
              <a:rPr lang="ru-RU" dirty="0" smtClean="0"/>
              <a:t> скорее отрицательные.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Политические рекомендации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Результаты являются аргументами в пользу формирования активных институтов межрегионального взаимодействия, в рамках которых происходит </a:t>
            </a:r>
            <a:r>
              <a:rPr lang="ru-RU" dirty="0" err="1" smtClean="0"/>
              <a:t>интернализация</a:t>
            </a:r>
            <a:r>
              <a:rPr lang="ru-RU" dirty="0" smtClean="0"/>
              <a:t> внешних импульсов динамики роста отдельных территорий. </a:t>
            </a:r>
          </a:p>
          <a:p>
            <a:r>
              <a:rPr lang="ru-RU" dirty="0" smtClean="0"/>
              <a:t>Направлениями работы таких организаций должна быть координация решений региональных руководителей, связанных с перспективами развития и с реализацией крупных производственных и инфраструктурных проектов.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Введение. Мотивация для исследования</a:t>
            </a:r>
          </a:p>
          <a:p>
            <a:r>
              <a:rPr lang="ru-RU" sz="3200" dirty="0" smtClean="0"/>
              <a:t>Теоретическая модель</a:t>
            </a:r>
          </a:p>
          <a:p>
            <a:r>
              <a:rPr lang="ru-RU" sz="3200" dirty="0" smtClean="0"/>
              <a:t>Модель эмпирического оценивания. Данные.</a:t>
            </a:r>
          </a:p>
          <a:p>
            <a:r>
              <a:rPr lang="ru-RU" sz="3200" dirty="0" smtClean="0"/>
              <a:t>Результаты оценок</a:t>
            </a:r>
          </a:p>
          <a:p>
            <a:r>
              <a:rPr lang="ru-RU" sz="3200" dirty="0" smtClean="0"/>
              <a:t>Выводы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5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Экономическое развитие региона определяется его внутренними ресурсами и возможностями взаимодействия с другими территориями.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Каналы межрегиональных влияний включают кооперативные и торговые связи, миграцию населения, распространение технологий и инноваций, диффузию знаний и информации.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19256" cy="773832"/>
          </a:xfrm>
        </p:spPr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657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Интенсивность взаимодействия соседних регионов определяется степенью интегрированности экономического пространства, которая зависит от общей экономической активности в стране, развитости и надежности систем коммуникации, а также от уровня межрегиональных физических и институциональных барьеров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Связи между регионами России затруднены большими расстояниями, отставанием в развитии инфраструктуры транспорта и связи, слабыми институтами межрегионального взаимодействия.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Теоретическая модель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Авторы: </a:t>
            </a:r>
          </a:p>
          <a:p>
            <a:r>
              <a:rPr lang="ru-RU" dirty="0" smtClean="0"/>
              <a:t>Лопес-Базо, Вая и Артис </a:t>
            </a:r>
            <a:br>
              <a:rPr lang="ru-RU" dirty="0" smtClean="0"/>
            </a:br>
            <a:r>
              <a:rPr lang="en-US" sz="2400" i="1" dirty="0" smtClean="0"/>
              <a:t>Lopez-Bazo E., Vaya E., Artis M. Regional Externalities and Growth: Evidence from European Regions // Journal of Regional Science. 2004, vol. 44, N 1, pp. 43-73.</a:t>
            </a:r>
            <a:endParaRPr lang="ru-RU" sz="2400" i="1" dirty="0" smtClean="0"/>
          </a:p>
          <a:p>
            <a:r>
              <a:rPr lang="ru-RU" dirty="0" smtClean="0"/>
              <a:t>Вая, Лопес-Базо, Морено, Суринач </a:t>
            </a:r>
            <a:br>
              <a:rPr lang="ru-RU" dirty="0" smtClean="0"/>
            </a:br>
            <a:r>
              <a:rPr lang="en-US" sz="2200" i="1" dirty="0" smtClean="0"/>
              <a:t>Vaya E., Lopez-Bazo E., Moreno R., Surinach J. Growth and Externalities across Economies. An Empirical Analysis using Spatial Econometrics // Advances in Spatial Econometrics: Methodology, Tools and Applications / eds. Anselin L., Florax R.J.G.M., Rey S. Springer, Berlin, 2004, pp. 433-455</a:t>
            </a:r>
            <a:r>
              <a:rPr lang="ru-RU" sz="2200" i="1" dirty="0" smtClean="0"/>
              <a:t>.</a:t>
            </a:r>
            <a:endParaRPr lang="ru-RU" sz="2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19256" cy="720080"/>
          </a:xfrm>
        </p:spPr>
        <p:txBody>
          <a:bodyPr/>
          <a:lstStyle/>
          <a:p>
            <a:r>
              <a:rPr lang="ru-RU" b="1" dirty="0" smtClean="0"/>
              <a:t>Теоретическая модель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457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Экономика региона </a:t>
            </a:r>
            <a:r>
              <a:rPr lang="en-US" i="1" dirty="0" smtClean="0"/>
              <a:t>i </a:t>
            </a:r>
            <a:r>
              <a:rPr lang="ru-RU" dirty="0" smtClean="0"/>
              <a:t>описывается:</a:t>
            </a: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b="1" dirty="0" smtClean="0"/>
              <a:t>,</a:t>
            </a:r>
            <a:endParaRPr lang="ru-RU" b="1" dirty="0" smtClean="0"/>
          </a:p>
          <a:p>
            <a:pPr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baseline="-25000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доход на душу населения в регионе </a:t>
            </a:r>
            <a:r>
              <a:rPr lang="en-US" i="1" dirty="0" err="1" smtClean="0"/>
              <a:t>i</a:t>
            </a:r>
            <a:r>
              <a:rPr lang="ru-RU" i="1" dirty="0" smtClean="0"/>
              <a:t>,</a:t>
            </a:r>
            <a:r>
              <a:rPr lang="en-US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- </a:t>
            </a:r>
            <a:r>
              <a:rPr lang="ru-RU" dirty="0" smtClean="0"/>
              <a:t>капитал на душу населения в регионе </a:t>
            </a:r>
            <a:r>
              <a:rPr lang="en-US" i="1" dirty="0" err="1" smtClean="0"/>
              <a:t>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- технологический уровень в регионе </a:t>
            </a:r>
            <a:r>
              <a:rPr lang="en-US" i="1" dirty="0" err="1" smtClean="0"/>
              <a:t>i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Влияние других территорий осуществляется через технологический уровень:</a:t>
            </a:r>
          </a:p>
          <a:p>
            <a:pPr algn="ctr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=∆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 γ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множество соседей региона </a:t>
            </a:r>
            <a:r>
              <a:rPr lang="en-US" i="1" dirty="0" err="1" smtClean="0"/>
              <a:t>i</a:t>
            </a:r>
            <a:r>
              <a:rPr lang="en-US" i="1" dirty="0" smtClean="0"/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∆</a:t>
            </a:r>
            <a:r>
              <a:rPr lang="en-US" dirty="0" smtClean="0"/>
              <a:t> - </a:t>
            </a:r>
            <a:r>
              <a:rPr lang="ru-RU" dirty="0" smtClean="0"/>
              <a:t>константа.</a:t>
            </a:r>
          </a:p>
          <a:p>
            <a:r>
              <a:rPr lang="ru-RU" dirty="0" smtClean="0"/>
              <a:t>Таким образом: </a:t>
            </a: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∆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 γ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>
                <a:latin typeface="Calibri"/>
              </a:rPr>
              <a:t>, где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τ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=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+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δ</a:t>
            </a:r>
            <a:r>
              <a:rPr lang="ru-RU" b="1" dirty="0" smtClean="0">
                <a:latin typeface="Calibri"/>
              </a:rPr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19256" cy="773832"/>
          </a:xfrm>
        </p:spPr>
        <p:txBody>
          <a:bodyPr/>
          <a:lstStyle/>
          <a:p>
            <a:r>
              <a:rPr lang="ru-RU" b="1" dirty="0" smtClean="0"/>
              <a:t>Теоретическая модель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6577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Темп прироста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∂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∆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-(1-τ)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l-GR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 γ</a:t>
            </a:r>
            <a:r>
              <a:rPr lang="el-GR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–(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d+n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ru-RU" dirty="0" smtClean="0"/>
              <a:t> – норма накопления капитала,</a:t>
            </a: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b="1" i="1" dirty="0" smtClean="0"/>
              <a:t> </a:t>
            </a:r>
            <a:r>
              <a:rPr lang="ru-RU" dirty="0" smtClean="0"/>
              <a:t>– норма выбытия капитала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dirty="0" smtClean="0"/>
              <a:t> – темп прироста населения.</a:t>
            </a:r>
            <a:endParaRPr lang="en-US" dirty="0" smtClean="0"/>
          </a:p>
          <a:p>
            <a:r>
              <a:rPr lang="ru-RU" dirty="0" smtClean="0"/>
              <a:t>В равновесном состоянии регион осуществляет инвестиции только в простое воспроизводство капитала, равновесие для региона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=[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∆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(s/(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n+d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k</a:t>
            </a:r>
            <a:r>
              <a:rPr lang="el-GR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 γ</a:t>
            </a:r>
            <a:r>
              <a:rPr lang="el-GR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sz="3200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en-US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1/(1-</a:t>
            </a:r>
            <a:r>
              <a:rPr lang="el-GR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sz="32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200" i="1" dirty="0" smtClean="0"/>
              <a:t>,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19256" cy="773832"/>
          </a:xfrm>
        </p:spPr>
        <p:txBody>
          <a:bodyPr/>
          <a:lstStyle/>
          <a:p>
            <a:r>
              <a:rPr lang="ru-RU" b="1" dirty="0" smtClean="0"/>
              <a:t>Теоретическая модель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657704"/>
          </a:xfrm>
        </p:spPr>
        <p:txBody>
          <a:bodyPr/>
          <a:lstStyle/>
          <a:p>
            <a:r>
              <a:rPr lang="ru-RU" dirty="0" smtClean="0"/>
              <a:t>Траектория движения к устойчивому состоянию описывается:</a:t>
            </a:r>
          </a:p>
          <a:p>
            <a:pPr algn="ctr">
              <a:spcBef>
                <a:spcPts val="2400"/>
              </a:spcBef>
              <a:spcAft>
                <a:spcPts val="2400"/>
              </a:spcAft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 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lnk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lnk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)+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lnk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</a:p>
          <a:p>
            <a:pPr algn="just">
              <a:buNone/>
            </a:pP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= (1 –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)(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dirty="0" smtClean="0"/>
              <a:t>– скорость конвергенции,</a:t>
            </a:r>
          </a:p>
          <a:p>
            <a:pPr algn="just">
              <a:buNone/>
            </a:pP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константа</a:t>
            </a:r>
            <a:r>
              <a:rPr lang="ru-RU" dirty="0" smtClean="0"/>
              <a:t>. 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19256" cy="7738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Модель эмпирического оценивания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6577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Темп прироста дохода в регионе </a:t>
            </a:r>
            <a:r>
              <a:rPr lang="en-US" i="1" dirty="0" err="1" smtClean="0"/>
              <a:t>i</a:t>
            </a:r>
            <a:r>
              <a:rPr lang="ru-RU" dirty="0" smtClean="0"/>
              <a:t> за </a:t>
            </a:r>
            <a:r>
              <a:rPr lang="en-US" i="1" dirty="0" smtClean="0"/>
              <a:t>t</a:t>
            </a:r>
            <a:r>
              <a:rPr lang="ru-RU" dirty="0" smtClean="0"/>
              <a:t> лет: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=(lny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)/t</a:t>
            </a:r>
          </a:p>
          <a:p>
            <a:pPr algn="just"/>
            <a:r>
              <a:rPr lang="ru-RU" dirty="0" smtClean="0"/>
              <a:t>Пусть производственная функция для соседей региона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∆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endParaRPr lang="en-US" b="1" i="1" baseline="30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 smtClean="0"/>
              <a:t>Тогда траектория описывается:</a:t>
            </a:r>
          </a:p>
          <a:p>
            <a:pPr algn="ctr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yi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ξ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- [(1-e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t] lny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 (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 g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+(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 [(1-e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l-GR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lang="en-U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)/t]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lny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</a:t>
            </a:r>
            <a:endParaRPr lang="ru-RU" b="1" i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i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/>
              <a:t>- </a:t>
            </a:r>
            <a:r>
              <a:rPr lang="ru-RU" dirty="0" smtClean="0"/>
              <a:t>средний темп роста регионов-соседей;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ρ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i0 </a:t>
            </a:r>
            <a:r>
              <a:rPr lang="ru-RU" dirty="0" smtClean="0"/>
              <a:t>- средний начальный уровень производительности труда регионов-соседей.</a:t>
            </a:r>
            <a:endParaRPr lang="en-US" i="1" baseline="-25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878</TotalTime>
  <Words>924</Words>
  <Application>Microsoft Office PowerPoint</Application>
  <PresentationFormat>Экран (4:3)</PresentationFormat>
  <Paragraphs>234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Оценка пространственных внешних эффектов для России</vt:lpstr>
      <vt:lpstr>План</vt:lpstr>
      <vt:lpstr>Введение</vt:lpstr>
      <vt:lpstr>Введение</vt:lpstr>
      <vt:lpstr>Теоретическая модель</vt:lpstr>
      <vt:lpstr>Теоретическая модель</vt:lpstr>
      <vt:lpstr>Теоретическая модель</vt:lpstr>
      <vt:lpstr>Теоретическая модель</vt:lpstr>
      <vt:lpstr>Модель эмпирического оценивания</vt:lpstr>
      <vt:lpstr>Модель эмпирического оценивания</vt:lpstr>
      <vt:lpstr>Подходы к формированию матрицы пространственных весов W</vt:lpstr>
      <vt:lpstr>Тестируемая гипотеза:</vt:lpstr>
      <vt:lpstr>Оценивание: информация и метод</vt:lpstr>
      <vt:lpstr>Оценивание. Результаты для РФ</vt:lpstr>
      <vt:lpstr>Оценивание. Результаты для европейской части страны</vt:lpstr>
      <vt:lpstr>Оценивание. Результаты для восточной части страны</vt:lpstr>
      <vt:lpstr>Выводы</vt:lpstr>
      <vt:lpstr>Политические 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пространственных экстерналийй регионов России</dc:title>
  <dc:creator>Евгения Коломак</dc:creator>
  <cp:lastModifiedBy>Jacques</cp:lastModifiedBy>
  <cp:revision>62</cp:revision>
  <dcterms:created xsi:type="dcterms:W3CDTF">2011-03-17T03:55:15Z</dcterms:created>
  <dcterms:modified xsi:type="dcterms:W3CDTF">2012-03-22T12:34:00Z</dcterms:modified>
</cp:coreProperties>
</file>