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302" r:id="rId3"/>
    <p:sldId id="257" r:id="rId4"/>
    <p:sldId id="290" r:id="rId5"/>
    <p:sldId id="292" r:id="rId6"/>
    <p:sldId id="293" r:id="rId7"/>
    <p:sldId id="280" r:id="rId8"/>
    <p:sldId id="291" r:id="rId9"/>
    <p:sldId id="279" r:id="rId10"/>
    <p:sldId id="281" r:id="rId11"/>
    <p:sldId id="289" r:id="rId12"/>
    <p:sldId id="282" r:id="rId13"/>
    <p:sldId id="301" r:id="rId14"/>
    <p:sldId id="300" r:id="rId15"/>
    <p:sldId id="294" r:id="rId16"/>
    <p:sldId id="295" r:id="rId17"/>
    <p:sldId id="296" r:id="rId18"/>
    <p:sldId id="298" r:id="rId19"/>
    <p:sldId id="299" r:id="rId20"/>
    <p:sldId id="297" r:id="rId21"/>
    <p:sldId id="274" r:id="rId22"/>
    <p:sldId id="284" r:id="rId23"/>
    <p:sldId id="273" r:id="rId24"/>
    <p:sldId id="275" r:id="rId25"/>
    <p:sldId id="269" r:id="rId26"/>
    <p:sldId id="27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60" autoAdjust="0"/>
  </p:normalViewPr>
  <p:slideViewPr>
    <p:cSldViewPr>
      <p:cViewPr varScale="1">
        <p:scale>
          <a:sx n="123" d="100"/>
          <a:sy n="123" d="100"/>
        </p:scale>
        <p:origin x="-4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44A4D-D774-4E73-80D2-D7DABA2BBB8F}" type="datetimeFigureOut">
              <a:rPr lang="ru-RU" smtClean="0"/>
              <a:pPr/>
              <a:t>01.04.2012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87278-0F31-40CA-A204-B002FB5AF81D}" type="slidenum">
              <a:rPr lang="ru-RU" smtClean="0"/>
              <a:pPr/>
              <a:t>‹#›</a:t>
            </a:fld>
            <a:endParaRPr lang="ru-RU" dirty="0"/>
          </a:p>
        </p:txBody>
      </p:sp>
    </p:spTree>
    <p:extLst>
      <p:ext uri="{BB962C8B-B14F-4D97-AF65-F5344CB8AC3E}">
        <p14:creationId xmlns:p14="http://schemas.microsoft.com/office/powerpoint/2010/main" val="125353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5F87278-0F31-40CA-A204-B002FB5AF8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5F87278-0F31-40CA-A204-B002FB5AF81D}" type="slidenum">
              <a:rPr lang="ru-RU" smtClean="0"/>
              <a:pPr/>
              <a:t>3</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6088D80-3250-4D57-BE58-2C52E5CBBD6B}" type="slidenum">
              <a:rPr lang="ru-RU" smtClean="0"/>
              <a:pPr/>
              <a:t>23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5F87278-0F31-40CA-A204-B002FB5AF81D}" type="slidenum">
              <a:rPr lang="ru-RU" smtClean="0"/>
              <a:pPr/>
              <a:t>25</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5F87278-0F31-40CA-A204-B002FB5AF81D}" type="slidenum">
              <a:rPr lang="ru-RU" smtClean="0"/>
              <a:pPr/>
              <a:t>26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BD575A5-DBF0-4D95-B4D9-E75E338497D1}" type="datetimeFigureOut">
              <a:rPr lang="ru-RU" smtClean="0"/>
              <a:pPr/>
              <a:t>01.04.2012</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6485A6-D83E-4EAA-BB27-1618DF72217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BD575A5-DBF0-4D95-B4D9-E75E338497D1}" type="datetimeFigureOut">
              <a:rPr lang="ru-RU" smtClean="0"/>
              <a:pPr/>
              <a:t>01.04.2012</a:t>
            </a:fld>
            <a:endParaRPr lang="ru-RU" dirty="0"/>
          </a:p>
        </p:txBody>
      </p:sp>
      <p:sp>
        <p:nvSpPr>
          <p:cNvPr id="27" name="Номер слайда 26"/>
          <p:cNvSpPr>
            <a:spLocks noGrp="1"/>
          </p:cNvSpPr>
          <p:nvPr>
            <p:ph type="sldNum" sz="quarter" idx="11"/>
          </p:nvPr>
        </p:nvSpPr>
        <p:spPr/>
        <p:txBody>
          <a:bodyPr rtlCol="0"/>
          <a:lstStyle/>
          <a:p>
            <a:fld id="{6D6485A6-D83E-4EAA-BB27-1618DF722175}"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BD575A5-DBF0-4D95-B4D9-E75E338497D1}" type="datetimeFigureOut">
              <a:rPr lang="ru-RU" smtClean="0"/>
              <a:pPr/>
              <a:t>01.04.2012</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6D6485A6-D83E-4EAA-BB27-1618DF72217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BD575A5-DBF0-4D95-B4D9-E75E338497D1}" type="datetimeFigureOut">
              <a:rPr lang="ru-RU" smtClean="0"/>
              <a:pPr/>
              <a:t>01.04.2012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D6485A6-D83E-4EAA-BB27-1618DF72217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BD575A5-DBF0-4D95-B4D9-E75E338497D1}" type="datetimeFigureOut">
              <a:rPr lang="ru-RU" smtClean="0"/>
              <a:pPr/>
              <a:t>01.04.2012</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6485A6-D83E-4EAA-BB27-1618DF722175}"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67544" y="548680"/>
            <a:ext cx="8352928" cy="3323233"/>
          </a:xfrm>
        </p:spPr>
        <p:txBody>
          <a:bodyPr>
            <a:noAutofit/>
          </a:bodyPr>
          <a:lstStyle/>
          <a:p>
            <a:r>
              <a:rPr lang="en-US" sz="5400" b="1" dirty="0" smtClean="0">
                <a:latin typeface="+mn-lt"/>
              </a:rPr>
              <a:t>Urbanization and Economic Development in Russia</a:t>
            </a:r>
            <a:endParaRPr lang="ru-RU" sz="5400" b="1" dirty="0">
              <a:latin typeface="+mn-lt"/>
            </a:endParaRPr>
          </a:p>
        </p:txBody>
      </p:sp>
      <p:sp>
        <p:nvSpPr>
          <p:cNvPr id="7" name="Подзаголовок 6"/>
          <p:cNvSpPr>
            <a:spLocks noGrp="1"/>
          </p:cNvSpPr>
          <p:nvPr>
            <p:ph type="subTitle" idx="1"/>
          </p:nvPr>
        </p:nvSpPr>
        <p:spPr>
          <a:xfrm>
            <a:off x="457200" y="4221088"/>
            <a:ext cx="7211144" cy="2448272"/>
          </a:xfrm>
        </p:spPr>
        <p:txBody>
          <a:bodyPr>
            <a:normAutofit/>
          </a:bodyPr>
          <a:lstStyle/>
          <a:p>
            <a:pPr>
              <a:spcBef>
                <a:spcPts val="1200"/>
              </a:spcBef>
            </a:pPr>
            <a:r>
              <a:rPr lang="en-US" b="1" dirty="0" err="1" smtClean="0"/>
              <a:t>Evgeniya</a:t>
            </a:r>
            <a:r>
              <a:rPr lang="en-US" b="1" dirty="0" smtClean="0"/>
              <a:t> </a:t>
            </a:r>
            <a:r>
              <a:rPr lang="en-US" b="1" dirty="0" err="1" smtClean="0"/>
              <a:t>Kolomak</a:t>
            </a:r>
            <a:r>
              <a:rPr lang="ru-RU" b="1" dirty="0" smtClean="0"/>
              <a:t>, </a:t>
            </a:r>
            <a:br>
              <a:rPr lang="ru-RU" b="1" dirty="0" smtClean="0"/>
            </a:br>
            <a:r>
              <a:rPr lang="en-US" b="1" dirty="0" smtClean="0"/>
              <a:t>Institute of Economics and IE SB RAS</a:t>
            </a:r>
          </a:p>
          <a:p>
            <a:pPr>
              <a:spcBef>
                <a:spcPts val="1200"/>
              </a:spcBef>
            </a:pPr>
            <a:r>
              <a:rPr lang="en-US" sz="2300" b="1" dirty="0" smtClean="0"/>
              <a:t>The HSE Center for MSSE </a:t>
            </a:r>
          </a:p>
          <a:p>
            <a:pPr>
              <a:spcBef>
                <a:spcPts val="2400"/>
              </a:spcBef>
            </a:pPr>
            <a:r>
              <a:rPr lang="en-US" sz="2300" b="1" dirty="0" smtClean="0"/>
              <a:t>XIII April International Academic Conference</a:t>
            </a:r>
            <a:endParaRPr lang="ru-RU" sz="23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629816"/>
          </a:xfrm>
        </p:spPr>
        <p:txBody>
          <a:bodyPr>
            <a:normAutofit/>
          </a:bodyPr>
          <a:lstStyle/>
          <a:p>
            <a:pPr algn="ctr"/>
            <a:r>
              <a:rPr lang="en-US" sz="2800" b="1" dirty="0" smtClean="0">
                <a:latin typeface="+mn-lt"/>
              </a:rPr>
              <a:t>Structure of urban settlements in Russia</a:t>
            </a:r>
            <a:endParaRPr lang="ru-RU" sz="2800" b="1" dirty="0">
              <a:latin typeface="+mn-lt"/>
            </a:endParaRPr>
          </a:p>
        </p:txBody>
      </p:sp>
      <p:pic>
        <p:nvPicPr>
          <p:cNvPr id="4" name="Объект 3" descr="http://demoscope.ru/weekly/2010/0407/img/b_graf04.jpg"/>
          <p:cNvPicPr>
            <a:picLocks noGrp="1"/>
          </p:cNvPicPr>
          <p:nvPr>
            <p:ph idx="1"/>
          </p:nvPr>
        </p:nvPicPr>
        <p:blipFill>
          <a:blip r:embed="rId2" cstate="print"/>
          <a:srcRect/>
          <a:stretch>
            <a:fillRect/>
          </a:stretch>
        </p:blipFill>
        <p:spPr bwMode="auto">
          <a:xfrm>
            <a:off x="755576" y="1772816"/>
            <a:ext cx="7560841" cy="4681959"/>
          </a:xfrm>
          <a:prstGeom prst="rect">
            <a:avLst/>
          </a:prstGeom>
          <a:noFill/>
          <a:ln w="9525">
            <a:noFill/>
            <a:miter lim="800000"/>
            <a:headEnd/>
            <a:tailEnd/>
          </a:ln>
        </p:spPr>
      </p:pic>
    </p:spTree>
    <p:extLst>
      <p:ext uri="{BB962C8B-B14F-4D97-AF65-F5344CB8AC3E}">
        <p14:creationId xmlns:p14="http://schemas.microsoft.com/office/powerpoint/2010/main" val="2686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19256" cy="936104"/>
          </a:xfrm>
        </p:spPr>
        <p:txBody>
          <a:bodyPr>
            <a:noAutofit/>
          </a:bodyPr>
          <a:lstStyle/>
          <a:p>
            <a:pPr algn="ctr"/>
            <a:r>
              <a:rPr lang="en-US" sz="3200" b="1" dirty="0" smtClean="0"/>
              <a:t>Population of cities and towns in Russia</a:t>
            </a:r>
            <a:endParaRPr lang="ru-RU" sz="3200" b="1" dirty="0"/>
          </a:p>
        </p:txBody>
      </p:sp>
      <p:pic>
        <p:nvPicPr>
          <p:cNvPr id="4" name="Объект 3" descr="http://demoscope.ru/weekly/2010/0407/img/b_graf05.jpg"/>
          <p:cNvPicPr>
            <a:picLocks noGrp="1"/>
          </p:cNvPicPr>
          <p:nvPr>
            <p:ph idx="1"/>
          </p:nvPr>
        </p:nvPicPr>
        <p:blipFill>
          <a:blip r:embed="rId2" cstate="print"/>
          <a:srcRect/>
          <a:stretch>
            <a:fillRect/>
          </a:stretch>
        </p:blipFill>
        <p:spPr bwMode="auto">
          <a:xfrm>
            <a:off x="755576" y="1844824"/>
            <a:ext cx="7488831" cy="4290864"/>
          </a:xfrm>
          <a:prstGeom prst="rect">
            <a:avLst/>
          </a:prstGeom>
          <a:noFill/>
          <a:ln w="9525">
            <a:noFill/>
            <a:miter lim="800000"/>
            <a:headEnd/>
            <a:tailEnd/>
          </a:ln>
        </p:spPr>
      </p:pic>
    </p:spTree>
    <p:extLst>
      <p:ext uri="{BB962C8B-B14F-4D97-AF65-F5344CB8AC3E}">
        <p14:creationId xmlns:p14="http://schemas.microsoft.com/office/powerpoint/2010/main" val="344997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008112"/>
          </a:xfrm>
        </p:spPr>
        <p:txBody>
          <a:bodyPr>
            <a:normAutofit/>
          </a:bodyPr>
          <a:lstStyle/>
          <a:p>
            <a:pPr algn="ctr"/>
            <a:r>
              <a:rPr lang="en-US" sz="2800" b="1" dirty="0" smtClean="0">
                <a:latin typeface="+mn-lt"/>
              </a:rPr>
              <a:t>Distribution of urban population among cities of different size</a:t>
            </a:r>
            <a:r>
              <a:rPr lang="ru-RU" sz="2800" b="1" dirty="0" smtClean="0">
                <a:latin typeface="+mn-lt"/>
              </a:rPr>
              <a:t>, </a:t>
            </a:r>
            <a:r>
              <a:rPr lang="ru-RU" sz="2800" b="1" dirty="0">
                <a:latin typeface="+mn-lt"/>
              </a:rPr>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379579807"/>
              </p:ext>
            </p:extLst>
          </p:nvPr>
        </p:nvGraphicFramePr>
        <p:xfrm>
          <a:off x="323529" y="2060848"/>
          <a:ext cx="8363270" cy="4289622"/>
        </p:xfrm>
        <a:graphic>
          <a:graphicData uri="http://schemas.openxmlformats.org/drawingml/2006/table">
            <a:tbl>
              <a:tblPr firstRow="1" firstCol="1" bandRow="1">
                <a:tableStyleId>{5C22544A-7EE6-4342-B048-85BDC9FD1C3A}</a:tableStyleId>
              </a:tblPr>
              <a:tblGrid>
                <a:gridCol w="2592287"/>
                <a:gridCol w="864096"/>
                <a:gridCol w="720080"/>
                <a:gridCol w="648072"/>
                <a:gridCol w="720080"/>
                <a:gridCol w="720080"/>
                <a:gridCol w="648072"/>
                <a:gridCol w="792088"/>
                <a:gridCol w="658415"/>
              </a:tblGrid>
              <a:tr h="648072">
                <a:tc>
                  <a:txBody>
                    <a:bodyPr/>
                    <a:lstStyle/>
                    <a:p>
                      <a:pPr>
                        <a:lnSpc>
                          <a:spcPct val="150000"/>
                        </a:lnSpc>
                        <a:spcAft>
                          <a:spcPts val="0"/>
                        </a:spcAft>
                      </a:pPr>
                      <a:r>
                        <a:rPr lang="ru-RU" sz="1600" dirty="0">
                          <a:effectLst/>
                        </a:rPr>
                        <a:t> </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dirty="0">
                          <a:effectLst/>
                        </a:rPr>
                        <a:t>1926</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1939</a:t>
                      </a:r>
                      <a:endParaRPr lang="ru-RU" sz="16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dirty="0">
                          <a:effectLst/>
                        </a:rPr>
                        <a:t>1959</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1970</a:t>
                      </a:r>
                      <a:endParaRPr lang="ru-RU" sz="16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1979</a:t>
                      </a:r>
                      <a:endParaRPr lang="ru-RU" sz="16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1989</a:t>
                      </a:r>
                      <a:endParaRPr lang="ru-RU" sz="16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2002</a:t>
                      </a:r>
                      <a:endParaRPr lang="ru-RU" sz="16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1600">
                          <a:effectLst/>
                        </a:rPr>
                        <a:t>2010</a:t>
                      </a:r>
                      <a:endParaRPr lang="ru-RU" sz="1600">
                        <a:effectLst/>
                        <a:latin typeface="Calibri"/>
                        <a:ea typeface="Calibri"/>
                        <a:cs typeface="Times New Roman"/>
                      </a:endParaRPr>
                    </a:p>
                  </a:txBody>
                  <a:tcPr marL="19050" marR="19050" marT="19050" marB="19050" anchor="ctr"/>
                </a:tc>
              </a:tr>
              <a:tr h="606925">
                <a:tc>
                  <a:txBody>
                    <a:bodyPr/>
                    <a:lstStyle/>
                    <a:p>
                      <a:pPr>
                        <a:lnSpc>
                          <a:spcPct val="150000"/>
                        </a:lnSpc>
                        <a:spcAft>
                          <a:spcPts val="0"/>
                        </a:spcAft>
                      </a:pPr>
                      <a:r>
                        <a:rPr lang="en-US" sz="1600" dirty="0" smtClean="0">
                          <a:effectLst/>
                        </a:rPr>
                        <a:t>less</a:t>
                      </a:r>
                      <a:r>
                        <a:rPr lang="ru-RU" sz="1600" dirty="0" smtClean="0">
                          <a:effectLst/>
                        </a:rPr>
                        <a:t> </a:t>
                      </a:r>
                      <a:r>
                        <a:rPr lang="ru-RU" sz="1600" dirty="0">
                          <a:effectLst/>
                        </a:rPr>
                        <a:t>20 </a:t>
                      </a:r>
                      <a:r>
                        <a:rPr lang="en-US" sz="1600" dirty="0" smtClean="0">
                          <a:effectLst/>
                        </a:rPr>
                        <a:t>thousand </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20,7</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9,6</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8,7</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6,7</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5,2</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4,6</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5,2</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5,3</a:t>
                      </a:r>
                      <a:endParaRPr lang="ru-RU" sz="2000">
                        <a:effectLst/>
                        <a:latin typeface="Calibri"/>
                        <a:ea typeface="Calibri"/>
                        <a:cs typeface="Times New Roman"/>
                      </a:endParaRPr>
                    </a:p>
                  </a:txBody>
                  <a:tcPr marL="19050" marR="19050" marT="19050" marB="19050" anchor="b"/>
                </a:tc>
              </a:tr>
              <a:tr h="606925">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ru-RU" sz="1600" dirty="0">
                          <a:effectLst/>
                        </a:rPr>
                        <a:t>20 - 49,9 </a:t>
                      </a:r>
                      <a:r>
                        <a:rPr lang="en-US" sz="1600" dirty="0" smtClean="0">
                          <a:effectLst/>
                        </a:rPr>
                        <a:t>thousand </a:t>
                      </a:r>
                      <a:endParaRPr lang="ru-RU" sz="1600" dirty="0" smtClean="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14,6</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18,0</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17,6</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15,5</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13,2</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12,3</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12,1</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12</a:t>
                      </a:r>
                      <a:endParaRPr lang="ru-RU" sz="2000">
                        <a:effectLst/>
                        <a:latin typeface="Calibri"/>
                        <a:ea typeface="Calibri"/>
                        <a:cs typeface="Times New Roman"/>
                      </a:endParaRPr>
                    </a:p>
                  </a:txBody>
                  <a:tcPr marL="19050" marR="19050" marT="19050" marB="19050" anchor="b"/>
                </a:tc>
              </a:tr>
              <a:tr h="606925">
                <a:tc>
                  <a:txBody>
                    <a:bodyPr/>
                    <a:lstStyle/>
                    <a:p>
                      <a:pPr>
                        <a:lnSpc>
                          <a:spcPct val="150000"/>
                        </a:lnSpc>
                        <a:spcAft>
                          <a:spcPts val="0"/>
                        </a:spcAft>
                      </a:pPr>
                      <a:r>
                        <a:rPr lang="ru-RU" sz="1600" dirty="0">
                          <a:effectLst/>
                        </a:rPr>
                        <a:t>50 - </a:t>
                      </a:r>
                      <a:r>
                        <a:rPr lang="ru-RU" sz="1600" dirty="0" smtClean="0">
                          <a:effectLst/>
                        </a:rPr>
                        <a:t>99,9</a:t>
                      </a:r>
                      <a:r>
                        <a:rPr lang="en-US" sz="1600" dirty="0" smtClean="0">
                          <a:effectLst/>
                        </a:rPr>
                        <a:t> thousand</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18,4</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13,2</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12,9</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11,3</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11,2</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11,8</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11,6</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11,4</a:t>
                      </a:r>
                      <a:endParaRPr lang="ru-RU" sz="2000" dirty="0">
                        <a:effectLst/>
                        <a:latin typeface="Calibri"/>
                        <a:ea typeface="Calibri"/>
                        <a:cs typeface="Times New Roman"/>
                      </a:endParaRPr>
                    </a:p>
                  </a:txBody>
                  <a:tcPr marL="19050" marR="19050" marT="19050" marB="19050" anchor="b"/>
                </a:tc>
              </a:tr>
              <a:tr h="606925">
                <a:tc>
                  <a:txBody>
                    <a:bodyPr/>
                    <a:lstStyle/>
                    <a:p>
                      <a:pPr>
                        <a:lnSpc>
                          <a:spcPct val="150000"/>
                        </a:lnSpc>
                        <a:spcAft>
                          <a:spcPts val="0"/>
                        </a:spcAft>
                      </a:pPr>
                      <a:r>
                        <a:rPr lang="ru-RU" sz="1600" dirty="0">
                          <a:effectLst/>
                        </a:rPr>
                        <a:t>100 - </a:t>
                      </a:r>
                      <a:r>
                        <a:rPr lang="ru-RU" sz="1600" dirty="0" smtClean="0">
                          <a:effectLst/>
                        </a:rPr>
                        <a:t>499,9</a:t>
                      </a:r>
                      <a:r>
                        <a:rPr lang="en-US" sz="1600" dirty="0" smtClean="0">
                          <a:effectLst/>
                        </a:rPr>
                        <a:t> thousand</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20,2</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32,5</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29,6</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33,3</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32,3</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29,8</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29,6</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28,3</a:t>
                      </a:r>
                      <a:endParaRPr lang="ru-RU" sz="2000" dirty="0">
                        <a:effectLst/>
                        <a:latin typeface="Calibri"/>
                        <a:ea typeface="Calibri"/>
                        <a:cs typeface="Times New Roman"/>
                      </a:endParaRPr>
                    </a:p>
                  </a:txBody>
                  <a:tcPr marL="19050" marR="19050" marT="19050" marB="19050" anchor="b"/>
                </a:tc>
              </a:tr>
              <a:tr h="606925">
                <a:tc>
                  <a:txBody>
                    <a:bodyPr/>
                    <a:lstStyle/>
                    <a:p>
                      <a:pPr>
                        <a:lnSpc>
                          <a:spcPct val="150000"/>
                        </a:lnSpc>
                        <a:spcAft>
                          <a:spcPts val="0"/>
                        </a:spcAft>
                      </a:pPr>
                      <a:r>
                        <a:rPr lang="ru-RU" sz="1600" dirty="0">
                          <a:effectLst/>
                        </a:rPr>
                        <a:t>500 - 999,9 </a:t>
                      </a:r>
                      <a:r>
                        <a:rPr lang="en-US" sz="1600" dirty="0" smtClean="0">
                          <a:effectLst/>
                        </a:rPr>
                        <a:t>thousand</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3,7</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15,9</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12,0</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15,3</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14,9</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12,9</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16,1</a:t>
                      </a:r>
                      <a:endParaRPr lang="ru-RU" sz="2000" dirty="0">
                        <a:effectLst/>
                        <a:latin typeface="Calibri"/>
                        <a:ea typeface="Calibri"/>
                        <a:cs typeface="Times New Roman"/>
                      </a:endParaRPr>
                    </a:p>
                  </a:txBody>
                  <a:tcPr marL="19050" marR="19050" marT="19050" marB="19050" anchor="b"/>
                </a:tc>
              </a:tr>
              <a:tr h="606925">
                <a:tc>
                  <a:txBody>
                    <a:bodyPr/>
                    <a:lstStyle/>
                    <a:p>
                      <a:pPr>
                        <a:lnSpc>
                          <a:spcPct val="150000"/>
                        </a:lnSpc>
                        <a:spcAft>
                          <a:spcPts val="0"/>
                        </a:spcAft>
                      </a:pPr>
                      <a:r>
                        <a:rPr lang="en-US" sz="1600" dirty="0" smtClean="0">
                          <a:effectLst/>
                        </a:rPr>
                        <a:t>more </a:t>
                      </a:r>
                      <a:r>
                        <a:rPr lang="ru-RU" sz="1600" dirty="0" smtClean="0">
                          <a:effectLst/>
                        </a:rPr>
                        <a:t>1000 </a:t>
                      </a:r>
                      <a:r>
                        <a:rPr lang="en-US" sz="1600" dirty="0" smtClean="0">
                          <a:effectLst/>
                        </a:rPr>
                        <a:t>thousand</a:t>
                      </a:r>
                      <a:endParaRPr lang="ru-RU" sz="16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26,1</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23,0</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15,2</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21,2</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22,8</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a:effectLst/>
                        </a:rPr>
                        <a:t>26,6</a:t>
                      </a:r>
                      <a:endParaRPr lang="ru-RU" sz="200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28,6</a:t>
                      </a:r>
                      <a:endParaRPr lang="ru-RU" sz="2000" dirty="0">
                        <a:effectLst/>
                        <a:latin typeface="Calibri"/>
                        <a:ea typeface="Calibri"/>
                        <a:cs typeface="Times New Roman"/>
                      </a:endParaRPr>
                    </a:p>
                  </a:txBody>
                  <a:tcPr marL="19050" marR="19050" marT="19050" marB="19050" anchor="ctr"/>
                </a:tc>
                <a:tc>
                  <a:txBody>
                    <a:bodyPr/>
                    <a:lstStyle/>
                    <a:p>
                      <a:pPr algn="ctr">
                        <a:lnSpc>
                          <a:spcPct val="150000"/>
                        </a:lnSpc>
                        <a:spcAft>
                          <a:spcPts val="0"/>
                        </a:spcAft>
                      </a:pPr>
                      <a:r>
                        <a:rPr lang="ru-RU" sz="2000" dirty="0">
                          <a:effectLst/>
                        </a:rPr>
                        <a:t>26,9</a:t>
                      </a:r>
                      <a:endParaRPr lang="ru-RU" sz="2000" dirty="0">
                        <a:effectLst/>
                        <a:latin typeface="Calibri"/>
                        <a:ea typeface="Calibri"/>
                        <a:cs typeface="Times New Roman"/>
                      </a:endParaRPr>
                    </a:p>
                  </a:txBody>
                  <a:tcPr marL="19050" marR="19050" marT="19050" marB="19050" anchor="b"/>
                </a:tc>
              </a:tr>
            </a:tbl>
          </a:graphicData>
        </a:graphic>
      </p:graphicFrame>
    </p:spTree>
    <p:extLst>
      <p:ext uri="{BB962C8B-B14F-4D97-AF65-F5344CB8AC3E}">
        <p14:creationId xmlns:p14="http://schemas.microsoft.com/office/powerpoint/2010/main" val="44281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mn-lt"/>
              </a:rPr>
              <a:t>Urbanization differs in Russian regions</a:t>
            </a:r>
            <a:endParaRPr lang="ru-RU" b="1" dirty="0">
              <a:latin typeface="+mn-lt"/>
            </a:endParaRPr>
          </a:p>
        </p:txBody>
      </p:sp>
      <p:sp>
        <p:nvSpPr>
          <p:cNvPr id="3" name="Объект 2"/>
          <p:cNvSpPr>
            <a:spLocks noGrp="1"/>
          </p:cNvSpPr>
          <p:nvPr>
            <p:ph idx="1"/>
          </p:nvPr>
        </p:nvSpPr>
        <p:spPr/>
        <p:txBody>
          <a:bodyPr>
            <a:normAutofit lnSpcReduction="10000"/>
          </a:bodyPr>
          <a:lstStyle/>
          <a:p>
            <a:r>
              <a:rPr lang="en-US" dirty="0" smtClean="0"/>
              <a:t>Macro-regions</a:t>
            </a:r>
            <a:r>
              <a:rPr lang="ru-RU" dirty="0" smtClean="0"/>
              <a:t>: </a:t>
            </a:r>
            <a:br>
              <a:rPr lang="ru-RU" dirty="0" smtClean="0"/>
            </a:br>
            <a:r>
              <a:rPr lang="en-US" dirty="0" smtClean="0"/>
              <a:t>North-West</a:t>
            </a:r>
            <a:r>
              <a:rPr lang="ru-RU" dirty="0" smtClean="0"/>
              <a:t> - </a:t>
            </a:r>
            <a:r>
              <a:rPr lang="ru-RU" b="1" dirty="0" smtClean="0"/>
              <a:t>86,7%</a:t>
            </a:r>
            <a:r>
              <a:rPr lang="ru-RU" dirty="0" smtClean="0"/>
              <a:t>, </a:t>
            </a:r>
            <a:r>
              <a:rPr lang="en-US" dirty="0" smtClean="0"/>
              <a:t>Central</a:t>
            </a:r>
            <a:r>
              <a:rPr lang="ru-RU" dirty="0" smtClean="0"/>
              <a:t> -</a:t>
            </a:r>
            <a:r>
              <a:rPr lang="en-US" dirty="0" smtClean="0"/>
              <a:t> </a:t>
            </a:r>
            <a:r>
              <a:rPr lang="ru-RU" b="1" dirty="0" smtClean="0"/>
              <a:t>82,9%</a:t>
            </a:r>
            <a:r>
              <a:rPr lang="ru-RU" dirty="0" smtClean="0"/>
              <a:t>, </a:t>
            </a:r>
            <a:r>
              <a:rPr lang="en-US" dirty="0" smtClean="0"/>
              <a:t/>
            </a:r>
            <a:br>
              <a:rPr lang="en-US" dirty="0" smtClean="0"/>
            </a:br>
            <a:r>
              <a:rPr lang="en-US" dirty="0" smtClean="0"/>
              <a:t>Far-East</a:t>
            </a:r>
            <a:r>
              <a:rPr lang="ru-RU" dirty="0" smtClean="0"/>
              <a:t> -</a:t>
            </a:r>
            <a:r>
              <a:rPr lang="ru-RU" b="1" dirty="0" smtClean="0"/>
              <a:t>75,8%</a:t>
            </a:r>
            <a:r>
              <a:rPr lang="ru-RU" dirty="0" smtClean="0"/>
              <a:t>, </a:t>
            </a:r>
            <a:r>
              <a:rPr lang="en-US" dirty="0" smtClean="0"/>
              <a:t>Ural</a:t>
            </a:r>
            <a:r>
              <a:rPr lang="ru-RU" dirty="0" smtClean="0"/>
              <a:t> - </a:t>
            </a:r>
            <a:r>
              <a:rPr lang="ru-RU" b="1" dirty="0" smtClean="0"/>
              <a:t>74,5%</a:t>
            </a:r>
            <a:r>
              <a:rPr lang="ru-RU" dirty="0" smtClean="0"/>
              <a:t>, </a:t>
            </a:r>
            <a:r>
              <a:rPr lang="en-US" dirty="0" smtClean="0"/>
              <a:t/>
            </a:r>
            <a:br>
              <a:rPr lang="en-US" dirty="0" smtClean="0"/>
            </a:br>
            <a:r>
              <a:rPr lang="en-US" dirty="0" smtClean="0"/>
              <a:t>North-Caucasus </a:t>
            </a:r>
            <a:r>
              <a:rPr lang="ru-RU" dirty="0" smtClean="0"/>
              <a:t>- </a:t>
            </a:r>
            <a:r>
              <a:rPr lang="ru-RU" b="1" dirty="0"/>
              <a:t>55,6</a:t>
            </a:r>
            <a:r>
              <a:rPr lang="ru-RU" b="1" dirty="0" smtClean="0"/>
              <a:t>%</a:t>
            </a:r>
            <a:r>
              <a:rPr lang="ru-RU" dirty="0" smtClean="0"/>
              <a:t>.</a:t>
            </a:r>
          </a:p>
          <a:p>
            <a:r>
              <a:rPr lang="en-US" dirty="0" smtClean="0"/>
              <a:t>Subjects of Federation</a:t>
            </a:r>
            <a:r>
              <a:rPr lang="ru-RU" dirty="0" smtClean="0"/>
              <a:t>:</a:t>
            </a:r>
            <a:br>
              <a:rPr lang="ru-RU" dirty="0" smtClean="0"/>
            </a:br>
            <a:r>
              <a:rPr lang="en-US" dirty="0" smtClean="0"/>
              <a:t>Moscow and Sankt-Petersburg</a:t>
            </a:r>
            <a:r>
              <a:rPr lang="ru-RU" dirty="0" smtClean="0"/>
              <a:t> – </a:t>
            </a:r>
            <a:r>
              <a:rPr lang="ru-RU" b="1" dirty="0" smtClean="0"/>
              <a:t>100%</a:t>
            </a:r>
            <a:r>
              <a:rPr lang="ru-RU" dirty="0" smtClean="0"/>
              <a:t>,</a:t>
            </a:r>
            <a:r>
              <a:rPr lang="en-US" dirty="0" smtClean="0"/>
              <a:t/>
            </a:r>
            <a:br>
              <a:rPr lang="en-US" dirty="0" smtClean="0"/>
            </a:br>
            <a:r>
              <a:rPr lang="en-US" dirty="0" err="1" smtClean="0"/>
              <a:t>Murmanskaya</a:t>
            </a:r>
            <a:r>
              <a:rPr lang="en-US" dirty="0" smtClean="0"/>
              <a:t>, </a:t>
            </a:r>
            <a:r>
              <a:rPr lang="en-US" dirty="0" err="1" smtClean="0"/>
              <a:t>Magadanskaya</a:t>
            </a:r>
            <a:r>
              <a:rPr lang="en-US" dirty="0" smtClean="0"/>
              <a:t>, </a:t>
            </a:r>
            <a:r>
              <a:rPr lang="en-US" dirty="0" err="1" smtClean="0"/>
              <a:t>Kemerovskaya</a:t>
            </a:r>
            <a:r>
              <a:rPr lang="en-US" dirty="0" smtClean="0"/>
              <a:t> – about </a:t>
            </a:r>
            <a:r>
              <a:rPr lang="en-US" b="1" dirty="0" smtClean="0"/>
              <a:t>90%</a:t>
            </a:r>
            <a:r>
              <a:rPr lang="en-US" dirty="0" smtClean="0"/>
              <a:t> </a:t>
            </a:r>
            <a:r>
              <a:rPr lang="ru-RU" dirty="0" smtClean="0"/>
              <a:t/>
            </a:r>
            <a:br>
              <a:rPr lang="ru-RU" dirty="0" smtClean="0"/>
            </a:br>
            <a:r>
              <a:rPr lang="en-US" dirty="0" smtClean="0"/>
              <a:t>Republic </a:t>
            </a:r>
            <a:r>
              <a:rPr lang="en-US" dirty="0" err="1" smtClean="0"/>
              <a:t>Altaiy</a:t>
            </a:r>
            <a:r>
              <a:rPr lang="en-US" dirty="0" smtClean="0"/>
              <a:t> - </a:t>
            </a:r>
            <a:r>
              <a:rPr lang="ru-RU" b="1" dirty="0" smtClean="0"/>
              <a:t>24,0%</a:t>
            </a:r>
            <a:r>
              <a:rPr lang="ru-RU" dirty="0" smtClean="0"/>
              <a:t>, </a:t>
            </a:r>
            <a:r>
              <a:rPr lang="en-US" dirty="0" err="1"/>
              <a:t>Kalmikiya</a:t>
            </a:r>
            <a:r>
              <a:rPr lang="en-US" dirty="0"/>
              <a:t> -</a:t>
            </a:r>
            <a:r>
              <a:rPr lang="ru-RU" dirty="0"/>
              <a:t> </a:t>
            </a:r>
            <a:r>
              <a:rPr lang="ru-RU" b="1" dirty="0" smtClean="0"/>
              <a:t>38,5%</a:t>
            </a:r>
            <a:r>
              <a:rPr lang="en-US" dirty="0" smtClean="0"/>
              <a:t>, Dagestan -</a:t>
            </a:r>
            <a:r>
              <a:rPr lang="ru-RU" dirty="0" smtClean="0"/>
              <a:t> </a:t>
            </a:r>
            <a:r>
              <a:rPr lang="ru-RU" b="1" dirty="0" smtClean="0"/>
              <a:t>42,0%</a:t>
            </a:r>
            <a:r>
              <a:rPr lang="ru-RU" dirty="0" smtClean="0"/>
              <a:t>, </a:t>
            </a:r>
            <a:endParaRPr lang="ru-RU" b="1" dirty="0"/>
          </a:p>
        </p:txBody>
      </p:sp>
    </p:spTree>
    <p:extLst>
      <p:ext uri="{BB962C8B-B14F-4D97-AF65-F5344CB8AC3E}">
        <p14:creationId xmlns:p14="http://schemas.microsoft.com/office/powerpoint/2010/main" val="35696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152128"/>
          </a:xfrm>
        </p:spPr>
        <p:txBody>
          <a:bodyPr>
            <a:noAutofit/>
          </a:bodyPr>
          <a:lstStyle/>
          <a:p>
            <a:r>
              <a:rPr lang="en-US" sz="3600" b="1" dirty="0" smtClean="0">
                <a:latin typeface="+mn-lt"/>
              </a:rPr>
              <a:t>Urbanization and economic development</a:t>
            </a:r>
            <a:endParaRPr lang="ru-RU" sz="3600" b="1" dirty="0">
              <a:latin typeface="+mn-lt"/>
            </a:endParaRPr>
          </a:p>
        </p:txBody>
      </p:sp>
      <p:sp>
        <p:nvSpPr>
          <p:cNvPr id="3" name="Объект 2"/>
          <p:cNvSpPr>
            <a:spLocks noGrp="1"/>
          </p:cNvSpPr>
          <p:nvPr>
            <p:ph idx="1"/>
          </p:nvPr>
        </p:nvSpPr>
        <p:spPr>
          <a:xfrm>
            <a:off x="457200" y="2060848"/>
            <a:ext cx="8229600" cy="4513688"/>
          </a:xfrm>
        </p:spPr>
        <p:txBody>
          <a:bodyPr>
            <a:noAutofit/>
          </a:bodyPr>
          <a:lstStyle/>
          <a:p>
            <a:r>
              <a:rPr lang="en-US" sz="3100" dirty="0" smtClean="0"/>
              <a:t>"State of the World's Cities 2010/2011" UN-HABITAT reports that: 1) the rates of economic growth and urbanization levels have a positive correlation; 2) productivity in the biggest cities of the world is significantly higher than the national average. </a:t>
            </a:r>
          </a:p>
          <a:p>
            <a:r>
              <a:rPr lang="en-US" sz="3100" dirty="0" smtClean="0"/>
              <a:t>This statistics suggests that urbanization can stimulate economic growth. </a:t>
            </a:r>
            <a:endParaRPr lang="en-US" sz="3100" dirty="0"/>
          </a:p>
        </p:txBody>
      </p:sp>
    </p:spTree>
    <p:extLst>
      <p:ext uri="{BB962C8B-B14F-4D97-AF65-F5344CB8AC3E}">
        <p14:creationId xmlns:p14="http://schemas.microsoft.com/office/powerpoint/2010/main" val="231121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845840"/>
          </a:xfrm>
        </p:spPr>
        <p:txBody>
          <a:bodyPr>
            <a:noAutofit/>
          </a:bodyPr>
          <a:lstStyle/>
          <a:p>
            <a:r>
              <a:rPr lang="en-US" sz="3200" b="1" dirty="0" smtClean="0">
                <a:latin typeface="+mn-lt"/>
              </a:rPr>
              <a:t>Benefits associated with urbanization:</a:t>
            </a:r>
            <a:endParaRPr lang="en-US" sz="3200" b="1" dirty="0">
              <a:latin typeface="+mn-lt"/>
            </a:endParaRPr>
          </a:p>
        </p:txBody>
      </p:sp>
      <p:sp>
        <p:nvSpPr>
          <p:cNvPr id="3" name="Объект 2"/>
          <p:cNvSpPr>
            <a:spLocks noGrp="1"/>
          </p:cNvSpPr>
          <p:nvPr>
            <p:ph idx="1"/>
          </p:nvPr>
        </p:nvSpPr>
        <p:spPr>
          <a:xfrm>
            <a:off x="457200" y="2204864"/>
            <a:ext cx="8229600" cy="4369672"/>
          </a:xfrm>
        </p:spPr>
        <p:txBody>
          <a:bodyPr>
            <a:normAutofit/>
          </a:bodyPr>
          <a:lstStyle/>
          <a:p>
            <a:r>
              <a:rPr lang="en-US" sz="3200" dirty="0" smtClean="0"/>
              <a:t>scale effects</a:t>
            </a:r>
            <a:r>
              <a:rPr lang="ru-RU" sz="3200" dirty="0" smtClean="0"/>
              <a:t>; </a:t>
            </a:r>
            <a:endParaRPr lang="ru-RU" sz="3200" dirty="0"/>
          </a:p>
          <a:p>
            <a:r>
              <a:rPr lang="en-US" sz="3200" dirty="0" smtClean="0"/>
              <a:t>low transport and transaction cost;</a:t>
            </a:r>
            <a:r>
              <a:rPr lang="ru-RU" sz="3200" dirty="0" smtClean="0"/>
              <a:t>;</a:t>
            </a:r>
          </a:p>
          <a:p>
            <a:r>
              <a:rPr lang="en-US" sz="3200" dirty="0" smtClean="0"/>
              <a:t>effects of clusters and networks</a:t>
            </a:r>
            <a:r>
              <a:rPr lang="ru-RU" sz="3200" dirty="0" smtClean="0"/>
              <a:t>;</a:t>
            </a:r>
          </a:p>
          <a:p>
            <a:r>
              <a:rPr lang="en-US" sz="3200" dirty="0" smtClean="0"/>
              <a:t>advanced and flexible labor market</a:t>
            </a:r>
            <a:r>
              <a:rPr lang="ru-RU" sz="3200" dirty="0" smtClean="0"/>
              <a:t>;</a:t>
            </a:r>
          </a:p>
          <a:p>
            <a:r>
              <a:rPr lang="en-US" sz="3200" dirty="0" smtClean="0"/>
              <a:t>diverse market of goods and services</a:t>
            </a:r>
            <a:r>
              <a:rPr lang="ru-RU" sz="3200" dirty="0" smtClean="0"/>
              <a:t>;</a:t>
            </a:r>
            <a:endParaRPr lang="ru-RU" sz="3200" dirty="0"/>
          </a:p>
          <a:p>
            <a:r>
              <a:rPr lang="en-US" sz="3200" dirty="0"/>
              <a:t>a</a:t>
            </a:r>
            <a:r>
              <a:rPr lang="en-US" sz="3200" dirty="0" smtClean="0"/>
              <a:t>dvantages in creation and dissemination of innovations</a:t>
            </a:r>
            <a:r>
              <a:rPr lang="ru-RU" sz="3200" dirty="0" smtClean="0"/>
              <a:t>.</a:t>
            </a:r>
          </a:p>
          <a:p>
            <a:endParaRPr lang="ru-RU" dirty="0"/>
          </a:p>
        </p:txBody>
      </p:sp>
    </p:spTree>
    <p:extLst>
      <p:ext uri="{BB962C8B-B14F-4D97-AF65-F5344CB8AC3E}">
        <p14:creationId xmlns:p14="http://schemas.microsoft.com/office/powerpoint/2010/main" val="117859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atin typeface="+mn-lt"/>
              </a:rPr>
              <a:t>Costs associated </a:t>
            </a:r>
            <a:r>
              <a:rPr lang="en-US" sz="3200" b="1" dirty="0">
                <a:latin typeface="+mn-lt"/>
              </a:rPr>
              <a:t>with urbanization:</a:t>
            </a:r>
            <a:endParaRPr lang="ru-RU" sz="3200" b="1" dirty="0">
              <a:latin typeface="+mn-lt"/>
            </a:endParaRPr>
          </a:p>
        </p:txBody>
      </p:sp>
      <p:sp>
        <p:nvSpPr>
          <p:cNvPr id="3" name="Объект 2"/>
          <p:cNvSpPr>
            <a:spLocks noGrp="1"/>
          </p:cNvSpPr>
          <p:nvPr>
            <p:ph idx="1"/>
          </p:nvPr>
        </p:nvSpPr>
        <p:spPr/>
        <p:txBody>
          <a:bodyPr>
            <a:normAutofit fontScale="92500" lnSpcReduction="20000"/>
          </a:bodyPr>
          <a:lstStyle/>
          <a:p>
            <a:r>
              <a:rPr lang="en-US" dirty="0" smtClean="0"/>
              <a:t>high burden on the immobile factors of production (land, water, air), environmental degradation and pollutions;</a:t>
            </a:r>
          </a:p>
          <a:p>
            <a:r>
              <a:rPr lang="en-US" dirty="0" smtClean="0"/>
              <a:t>development of transport infrastructure lags behind and requires significant resources;</a:t>
            </a:r>
          </a:p>
          <a:p>
            <a:r>
              <a:rPr lang="en-US" dirty="0" smtClean="0"/>
              <a:t>reduction of housing affordability, what reduces the attractiveness and quality of life in the cities;</a:t>
            </a:r>
          </a:p>
          <a:p>
            <a:r>
              <a:rPr lang="en-US" dirty="0" smtClean="0"/>
              <a:t>sharp income inequality and growth in absolute and relative poverty;</a:t>
            </a:r>
          </a:p>
          <a:p>
            <a:r>
              <a:rPr lang="en-US" dirty="0" smtClean="0"/>
              <a:t>high inter-regional inequality, emergence of depressed areas and “economic deserts” around cities.</a:t>
            </a:r>
            <a:endParaRPr lang="en-US" dirty="0"/>
          </a:p>
        </p:txBody>
      </p:sp>
    </p:spTree>
    <p:extLst>
      <p:ext uri="{BB962C8B-B14F-4D97-AF65-F5344CB8AC3E}">
        <p14:creationId xmlns:p14="http://schemas.microsoft.com/office/powerpoint/2010/main" val="423107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mn-lt"/>
              </a:rPr>
              <a:t>Social capital</a:t>
            </a:r>
            <a:r>
              <a:rPr lang="ru-RU" b="1" dirty="0" smtClean="0">
                <a:latin typeface="+mn-lt"/>
              </a:rPr>
              <a:t>: </a:t>
            </a:r>
            <a:r>
              <a:rPr lang="en-US" b="1" dirty="0" smtClean="0">
                <a:latin typeface="+mn-lt"/>
              </a:rPr>
              <a:t>benefit or cost of the urbanization</a:t>
            </a:r>
            <a:r>
              <a:rPr lang="ru-RU" b="1" dirty="0" smtClean="0">
                <a:latin typeface="+mn-lt"/>
              </a:rPr>
              <a:t>?</a:t>
            </a:r>
            <a:endParaRPr lang="ru-RU" b="1" dirty="0">
              <a:latin typeface="+mn-lt"/>
            </a:endParaRPr>
          </a:p>
        </p:txBody>
      </p:sp>
      <p:sp>
        <p:nvSpPr>
          <p:cNvPr id="3" name="Объект 2"/>
          <p:cNvSpPr>
            <a:spLocks noGrp="1"/>
          </p:cNvSpPr>
          <p:nvPr>
            <p:ph idx="1"/>
          </p:nvPr>
        </p:nvSpPr>
        <p:spPr/>
        <p:txBody>
          <a:bodyPr>
            <a:normAutofit fontScale="92500" lnSpcReduction="20000"/>
          </a:bodyPr>
          <a:lstStyle/>
          <a:p>
            <a:r>
              <a:rPr lang="en-US" b="1" dirty="0" smtClean="0">
                <a:solidFill>
                  <a:schemeClr val="tx2">
                    <a:lumMod val="75000"/>
                  </a:schemeClr>
                </a:solidFill>
              </a:rPr>
              <a:t>Argument in favor of cost: </a:t>
            </a:r>
            <a:r>
              <a:rPr lang="en-US" dirty="0" smtClean="0"/>
              <a:t>small size of a settlement, isolation, lack of alternatives and static relationships, strong social ties force to fulfill the commitments and made reputation mechanism effective. At the same time in the large and dynamic societies, relationships are anonymous, informal norms and rules are less effective. .</a:t>
            </a:r>
          </a:p>
          <a:p>
            <a:r>
              <a:rPr lang="en-US" b="1" dirty="0" smtClean="0">
                <a:solidFill>
                  <a:schemeClr val="tx2">
                    <a:lumMod val="75000"/>
                  </a:schemeClr>
                </a:solidFill>
              </a:rPr>
              <a:t>Argument in favor of benefit : </a:t>
            </a:r>
            <a:r>
              <a:rPr lang="en-US" dirty="0" smtClean="0"/>
              <a:t>advanced education, culture and communication infrastructure provide opportunities for active purposeful interactions and form a range of social networks.</a:t>
            </a:r>
          </a:p>
          <a:p>
            <a:endParaRPr lang="ru-RU" dirty="0" smtClean="0"/>
          </a:p>
          <a:p>
            <a:endParaRPr lang="ru-RU" dirty="0"/>
          </a:p>
        </p:txBody>
      </p:sp>
    </p:spTree>
    <p:extLst>
      <p:ext uri="{BB962C8B-B14F-4D97-AF65-F5344CB8AC3E}">
        <p14:creationId xmlns:p14="http://schemas.microsoft.com/office/powerpoint/2010/main" val="176705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008112"/>
          </a:xfrm>
        </p:spPr>
        <p:txBody>
          <a:bodyPr>
            <a:noAutofit/>
          </a:bodyPr>
          <a:lstStyle/>
          <a:p>
            <a:r>
              <a:rPr lang="en-US" sz="3000" b="1" dirty="0" smtClean="0">
                <a:latin typeface="+mn-lt"/>
              </a:rPr>
              <a:t>Social capital: case of Russia </a:t>
            </a:r>
            <a:br>
              <a:rPr lang="en-US" sz="3000" b="1" dirty="0" smtClean="0">
                <a:latin typeface="+mn-lt"/>
              </a:rPr>
            </a:br>
            <a:r>
              <a:rPr lang="en-US" sz="2800" dirty="0" smtClean="0">
                <a:latin typeface="+mn-lt"/>
              </a:rPr>
              <a:t>(Public Opinion Foundation, 63 СФ РФ, 2007)</a:t>
            </a:r>
            <a:endParaRPr lang="en-US" sz="2800" dirty="0">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75838573"/>
              </p:ext>
            </p:extLst>
          </p:nvPr>
        </p:nvGraphicFramePr>
        <p:xfrm>
          <a:off x="395536" y="1941503"/>
          <a:ext cx="8424936" cy="3996084"/>
        </p:xfrm>
        <a:graphic>
          <a:graphicData uri="http://schemas.openxmlformats.org/drawingml/2006/table">
            <a:tbl>
              <a:tblPr firstRow="1" bandRow="1">
                <a:tableStyleId>{5C22544A-7EE6-4342-B048-85BDC9FD1C3A}</a:tableStyleId>
              </a:tblPr>
              <a:tblGrid>
                <a:gridCol w="6840760"/>
                <a:gridCol w="1584176"/>
              </a:tblGrid>
              <a:tr h="831327">
                <a:tc>
                  <a:txBody>
                    <a:bodyPr/>
                    <a:lstStyle/>
                    <a:p>
                      <a:pPr>
                        <a:lnSpc>
                          <a:spcPct val="115000"/>
                        </a:lnSpc>
                        <a:spcAft>
                          <a:spcPts val="600"/>
                        </a:spcAft>
                      </a:pPr>
                      <a:r>
                        <a:rPr lang="en-US" sz="3200" b="1" noProof="0" dirty="0" smtClean="0">
                          <a:effectLst/>
                          <a:latin typeface="+mn-lt"/>
                          <a:ea typeface="Calibri"/>
                          <a:cs typeface="Times New Roman"/>
                        </a:rPr>
                        <a:t>Indicator of social capital</a:t>
                      </a:r>
                      <a:endParaRPr lang="en-US" sz="3200" b="1" noProof="0" dirty="0">
                        <a:effectLst/>
                        <a:latin typeface="+mn-lt"/>
                        <a:ea typeface="Calibri"/>
                        <a:cs typeface="Times New Roman"/>
                      </a:endParaRPr>
                    </a:p>
                  </a:txBody>
                  <a:tcPr/>
                </a:tc>
                <a:tc>
                  <a:txBody>
                    <a:bodyPr/>
                    <a:lstStyle/>
                    <a:p>
                      <a:pPr algn="ctr"/>
                      <a:r>
                        <a:rPr lang="en-US" sz="1600" dirty="0" smtClean="0"/>
                        <a:t>Share of urban population</a:t>
                      </a:r>
                      <a:endParaRPr lang="ru-RU" sz="1600" dirty="0"/>
                    </a:p>
                  </a:txBody>
                  <a:tcPr/>
                </a:tc>
              </a:tr>
              <a:tr h="369479">
                <a:tc>
                  <a:txBody>
                    <a:bodyPr/>
                    <a:lstStyle/>
                    <a:p>
                      <a:pPr>
                        <a:lnSpc>
                          <a:spcPct val="115000"/>
                        </a:lnSpc>
                        <a:spcAft>
                          <a:spcPts val="600"/>
                        </a:spcAft>
                      </a:pPr>
                      <a:r>
                        <a:rPr lang="en-US" sz="1600" b="1" noProof="0" smtClean="0">
                          <a:effectLst/>
                          <a:latin typeface="+mn-lt"/>
                          <a:ea typeface="Calibri"/>
                          <a:cs typeface="Times New Roman"/>
                        </a:rPr>
                        <a:t>Most people can be trusted</a:t>
                      </a:r>
                      <a:endParaRPr lang="en-US" sz="1600" b="1" noProof="0">
                        <a:effectLst/>
                        <a:latin typeface="+mn-lt"/>
                        <a:ea typeface="Calibri"/>
                        <a:cs typeface="Times New Roman"/>
                      </a:endParaRPr>
                    </a:p>
                  </a:txBody>
                  <a:tcPr/>
                </a:tc>
                <a:tc>
                  <a:txBody>
                    <a:bodyPr/>
                    <a:lstStyle/>
                    <a:p>
                      <a:pPr algn="ctr"/>
                      <a:r>
                        <a:rPr lang="ru-RU" sz="1900" b="1" dirty="0" smtClean="0"/>
                        <a:t>0,104*</a:t>
                      </a:r>
                      <a:endParaRPr lang="ru-RU" sz="1900" b="1" dirty="0"/>
                    </a:p>
                  </a:txBody>
                  <a:tcPr/>
                </a:tc>
              </a:tr>
              <a:tr h="369479">
                <a:tc>
                  <a:txBody>
                    <a:bodyPr/>
                    <a:lstStyle/>
                    <a:p>
                      <a:pPr>
                        <a:lnSpc>
                          <a:spcPct val="115000"/>
                        </a:lnSpc>
                        <a:spcAft>
                          <a:spcPts val="600"/>
                        </a:spcAft>
                      </a:pPr>
                      <a:r>
                        <a:rPr lang="en-US" sz="1600" b="1" noProof="0" smtClean="0">
                          <a:effectLst/>
                          <a:latin typeface="+mn-lt"/>
                          <a:ea typeface="Calibri"/>
                          <a:cs typeface="Times New Roman"/>
                        </a:rPr>
                        <a:t>Dealing with people you should be careful</a:t>
                      </a:r>
                      <a:endParaRPr lang="en-US" sz="1600" b="1" noProof="0">
                        <a:effectLst/>
                        <a:latin typeface="+mn-lt"/>
                        <a:ea typeface="Calibri"/>
                        <a:cs typeface="Times New Roman"/>
                      </a:endParaRPr>
                    </a:p>
                  </a:txBody>
                  <a:tcPr/>
                </a:tc>
                <a:tc>
                  <a:txBody>
                    <a:bodyPr/>
                    <a:lstStyle/>
                    <a:p>
                      <a:pPr algn="ctr"/>
                      <a:r>
                        <a:rPr lang="ru-RU" sz="1900" b="1" dirty="0" smtClean="0"/>
                        <a:t>-0,160**</a:t>
                      </a:r>
                      <a:endParaRPr lang="ru-RU" sz="1900" b="1" dirty="0"/>
                    </a:p>
                  </a:txBody>
                  <a:tcPr/>
                </a:tc>
              </a:tr>
              <a:tr h="445941">
                <a:tc>
                  <a:txBody>
                    <a:bodyPr/>
                    <a:lstStyle/>
                    <a:p>
                      <a:pPr>
                        <a:lnSpc>
                          <a:spcPct val="115000"/>
                        </a:lnSpc>
                        <a:spcAft>
                          <a:spcPts val="600"/>
                        </a:spcAft>
                      </a:pPr>
                      <a:r>
                        <a:rPr lang="en-US" sz="1600" b="1" noProof="0" dirty="0" smtClean="0">
                          <a:effectLst/>
                          <a:latin typeface="+mn-lt"/>
                          <a:ea typeface="Calibri"/>
                          <a:cs typeface="Times New Roman"/>
                        </a:rPr>
                        <a:t>In our country harmony and cohesion dominate among people</a:t>
                      </a:r>
                      <a:endParaRPr lang="en-US" sz="1600" b="1" noProof="0" dirty="0">
                        <a:effectLst/>
                        <a:latin typeface="+mn-lt"/>
                        <a:ea typeface="Calibri"/>
                        <a:cs typeface="Times New Roman"/>
                      </a:endParaRPr>
                    </a:p>
                  </a:txBody>
                  <a:tcPr/>
                </a:tc>
                <a:tc>
                  <a:txBody>
                    <a:bodyPr/>
                    <a:lstStyle/>
                    <a:p>
                      <a:pPr algn="ctr"/>
                      <a:r>
                        <a:rPr lang="ru-RU" sz="1900" b="1" dirty="0" smtClean="0"/>
                        <a:t>0,121*</a:t>
                      </a:r>
                      <a:endParaRPr lang="ru-RU" sz="1900" b="1" dirty="0"/>
                    </a:p>
                  </a:txBody>
                  <a:tcPr/>
                </a:tc>
              </a:tr>
              <a:tr h="646588">
                <a:tc>
                  <a:txBody>
                    <a:bodyPr/>
                    <a:lstStyle/>
                    <a:p>
                      <a:pPr>
                        <a:lnSpc>
                          <a:spcPct val="115000"/>
                        </a:lnSpc>
                        <a:spcAft>
                          <a:spcPts val="600"/>
                        </a:spcAft>
                      </a:pPr>
                      <a:r>
                        <a:rPr lang="en-US" sz="1600" b="1" noProof="0" smtClean="0">
                          <a:effectLst/>
                          <a:latin typeface="+mn-lt"/>
                          <a:ea typeface="Calibri"/>
                          <a:cs typeface="Times New Roman"/>
                        </a:rPr>
                        <a:t>In our country disagreement and disunity dominate among people</a:t>
                      </a:r>
                      <a:endParaRPr lang="en-US" sz="1600" b="1" noProof="0">
                        <a:effectLst/>
                        <a:latin typeface="+mn-lt"/>
                        <a:ea typeface="Calibri"/>
                        <a:cs typeface="Times New Roman"/>
                      </a:endParaRPr>
                    </a:p>
                  </a:txBody>
                  <a:tcPr/>
                </a:tc>
                <a:tc>
                  <a:txBody>
                    <a:bodyPr/>
                    <a:lstStyle/>
                    <a:p>
                      <a:pPr algn="ctr"/>
                      <a:r>
                        <a:rPr lang="ru-RU" sz="1900" b="1" dirty="0" smtClean="0"/>
                        <a:t>-0,183*</a:t>
                      </a:r>
                      <a:endParaRPr lang="ru-RU" sz="1900" b="1" dirty="0"/>
                    </a:p>
                  </a:txBody>
                  <a:tcPr/>
                </a:tc>
              </a:tr>
              <a:tr h="646588">
                <a:tc>
                  <a:txBody>
                    <a:bodyPr/>
                    <a:lstStyle/>
                    <a:p>
                      <a:pPr>
                        <a:lnSpc>
                          <a:spcPct val="115000"/>
                        </a:lnSpc>
                        <a:spcAft>
                          <a:spcPts val="600"/>
                        </a:spcAft>
                      </a:pPr>
                      <a:r>
                        <a:rPr lang="en-US" sz="1600" b="1" noProof="0" smtClean="0">
                          <a:effectLst/>
                          <a:latin typeface="+mn-lt"/>
                          <a:ea typeface="Calibri"/>
                          <a:cs typeface="Times New Roman"/>
                        </a:rPr>
                        <a:t>Among the inner circle of people harmony and cohesion dominate</a:t>
                      </a:r>
                      <a:endParaRPr lang="en-US" sz="1600" b="1" noProof="0">
                        <a:effectLst/>
                        <a:latin typeface="+mn-lt"/>
                        <a:ea typeface="Calibri"/>
                        <a:cs typeface="Times New Roman"/>
                      </a:endParaRPr>
                    </a:p>
                  </a:txBody>
                  <a:tcPr/>
                </a:tc>
                <a:tc>
                  <a:txBody>
                    <a:bodyPr/>
                    <a:lstStyle/>
                    <a:p>
                      <a:pPr algn="ctr"/>
                      <a:r>
                        <a:rPr lang="ru-RU" sz="1900" b="1" dirty="0" smtClean="0"/>
                        <a:t>0,024**</a:t>
                      </a:r>
                      <a:endParaRPr lang="ru-RU" sz="1900" b="1" dirty="0"/>
                    </a:p>
                  </a:txBody>
                  <a:tcPr/>
                </a:tc>
              </a:tr>
              <a:tr h="651040">
                <a:tc>
                  <a:txBody>
                    <a:bodyPr/>
                    <a:lstStyle/>
                    <a:p>
                      <a:pPr>
                        <a:lnSpc>
                          <a:spcPct val="115000"/>
                        </a:lnSpc>
                        <a:spcAft>
                          <a:spcPts val="600"/>
                        </a:spcAft>
                      </a:pPr>
                      <a:r>
                        <a:rPr lang="en-US" sz="1600" b="1" noProof="0" dirty="0" smtClean="0">
                          <a:effectLst/>
                          <a:latin typeface="+mn-lt"/>
                          <a:ea typeface="Calibri"/>
                          <a:cs typeface="Times New Roman"/>
                        </a:rPr>
                        <a:t>Among the inner circle of people disagreement and disunity dominate</a:t>
                      </a:r>
                      <a:endParaRPr lang="en-US" sz="1600" b="1" noProof="0" dirty="0">
                        <a:effectLst/>
                        <a:latin typeface="+mn-lt"/>
                        <a:ea typeface="Calibri"/>
                        <a:cs typeface="Times New Roman"/>
                      </a:endParaRPr>
                    </a:p>
                  </a:txBody>
                  <a:tcPr/>
                </a:tc>
                <a:tc>
                  <a:txBody>
                    <a:bodyPr/>
                    <a:lstStyle/>
                    <a:p>
                      <a:pPr algn="ctr"/>
                      <a:r>
                        <a:rPr lang="ru-RU" sz="1900" b="1" dirty="0" smtClean="0"/>
                        <a:t>-0,0280***</a:t>
                      </a:r>
                      <a:endParaRPr lang="ru-RU" sz="1900" b="1" dirty="0"/>
                    </a:p>
                  </a:txBody>
                  <a:tcPr/>
                </a:tc>
              </a:tr>
            </a:tbl>
          </a:graphicData>
        </a:graphic>
      </p:graphicFrame>
    </p:spTree>
    <p:extLst>
      <p:ext uri="{BB962C8B-B14F-4D97-AF65-F5344CB8AC3E}">
        <p14:creationId xmlns:p14="http://schemas.microsoft.com/office/powerpoint/2010/main" val="1414191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latin typeface="+mn-lt"/>
              </a:rPr>
              <a:t>Empirical Estimates </a:t>
            </a:r>
            <a:endParaRPr lang="ru-RU" b="1" dirty="0">
              <a:latin typeface="+mn-lt"/>
            </a:endParaRPr>
          </a:p>
        </p:txBody>
      </p:sp>
      <p:sp>
        <p:nvSpPr>
          <p:cNvPr id="3" name="Объект 2"/>
          <p:cNvSpPr>
            <a:spLocks noGrp="1"/>
          </p:cNvSpPr>
          <p:nvPr>
            <p:ph idx="1"/>
          </p:nvPr>
        </p:nvSpPr>
        <p:spPr/>
        <p:txBody>
          <a:bodyPr>
            <a:normAutofit fontScale="92500"/>
          </a:bodyPr>
          <a:lstStyle/>
          <a:p>
            <a:r>
              <a:rPr lang="en-US" dirty="0" smtClean="0"/>
              <a:t>double increase in the size of cities elevates the productivity of firms in different countries by 3 to 8 percent (Rosenthal S., Strange W.,  2004);</a:t>
            </a:r>
          </a:p>
          <a:p>
            <a:r>
              <a:rPr lang="en-US" dirty="0" smtClean="0"/>
              <a:t>Japan - 3,4% (Nakamura R.,  1985), the USA - 6% (</a:t>
            </a:r>
            <a:r>
              <a:rPr lang="en-US" dirty="0" err="1" smtClean="0"/>
              <a:t>Ciccone</a:t>
            </a:r>
            <a:r>
              <a:rPr lang="en-US" dirty="0" smtClean="0"/>
              <a:t> A., Hall R., 1996), France, Germany, Italy, Spain and the Great Britain - 4,5% (</a:t>
            </a:r>
            <a:r>
              <a:rPr lang="en-US" dirty="0" err="1" smtClean="0"/>
              <a:t>Ciccone</a:t>
            </a:r>
            <a:r>
              <a:rPr lang="en-US" dirty="0" smtClean="0"/>
              <a:t> A., 2002);</a:t>
            </a:r>
          </a:p>
          <a:p>
            <a:r>
              <a:rPr lang="en-US" dirty="0" smtClean="0"/>
              <a:t>The Eastern Europe and Central Asia demonstrate agglomeration effect higher that OECD countries (</a:t>
            </a:r>
            <a:r>
              <a:rPr lang="en-US" dirty="0" err="1" smtClean="0"/>
              <a:t>Békés</a:t>
            </a:r>
            <a:r>
              <a:rPr lang="en-US" dirty="0" smtClean="0"/>
              <a:t> G., </a:t>
            </a:r>
            <a:r>
              <a:rPr lang="en-US" dirty="0" err="1" smtClean="0"/>
              <a:t>Harasztosi</a:t>
            </a:r>
            <a:r>
              <a:rPr lang="en-US" dirty="0" smtClean="0"/>
              <a:t> P., 2010; </a:t>
            </a:r>
            <a:r>
              <a:rPr lang="en-US" dirty="0" err="1" smtClean="0"/>
              <a:t>Vakhitov</a:t>
            </a:r>
            <a:r>
              <a:rPr lang="en-US" dirty="0" smtClean="0"/>
              <a:t> V., 2010).</a:t>
            </a:r>
            <a:endParaRPr lang="en-US" dirty="0"/>
          </a:p>
        </p:txBody>
      </p:sp>
    </p:spTree>
    <p:extLst>
      <p:ext uri="{BB962C8B-B14F-4D97-AF65-F5344CB8AC3E}">
        <p14:creationId xmlns:p14="http://schemas.microsoft.com/office/powerpoint/2010/main" val="168546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mn-lt"/>
              </a:rPr>
              <a:t>Plan</a:t>
            </a:r>
            <a:endParaRPr lang="ru-RU" b="1" dirty="0">
              <a:latin typeface="+mn-lt"/>
            </a:endParaRPr>
          </a:p>
        </p:txBody>
      </p:sp>
      <p:sp>
        <p:nvSpPr>
          <p:cNvPr id="3" name="Объект 2"/>
          <p:cNvSpPr>
            <a:spLocks noGrp="1"/>
          </p:cNvSpPr>
          <p:nvPr>
            <p:ph idx="1"/>
          </p:nvPr>
        </p:nvSpPr>
        <p:spPr/>
        <p:txBody>
          <a:bodyPr>
            <a:normAutofit/>
          </a:bodyPr>
          <a:lstStyle/>
          <a:p>
            <a:r>
              <a:rPr lang="en-US" sz="3200" dirty="0" smtClean="0"/>
              <a:t>World tendencies</a:t>
            </a:r>
            <a:endParaRPr lang="ru-RU" sz="3200" dirty="0" smtClean="0"/>
          </a:p>
          <a:p>
            <a:r>
              <a:rPr lang="en-US" sz="3200" dirty="0" smtClean="0"/>
              <a:t>Case of Russia</a:t>
            </a:r>
            <a:endParaRPr lang="ru-RU" sz="3200" dirty="0" smtClean="0"/>
          </a:p>
          <a:p>
            <a:r>
              <a:rPr lang="en-US" sz="3200" dirty="0" smtClean="0"/>
              <a:t>Urbanization and economic development</a:t>
            </a:r>
            <a:endParaRPr lang="en-US" sz="3200" dirty="0"/>
          </a:p>
          <a:p>
            <a:r>
              <a:rPr lang="en-US" sz="3200" dirty="0" smtClean="0"/>
              <a:t>Review of the empirical estimates</a:t>
            </a:r>
            <a:endParaRPr lang="ru-RU" sz="3200" dirty="0" smtClean="0"/>
          </a:p>
          <a:p>
            <a:r>
              <a:rPr lang="en-US" sz="3200" dirty="0" smtClean="0"/>
              <a:t>Empirical estimates for Russia</a:t>
            </a:r>
            <a:endParaRPr lang="ru-RU" sz="3200" dirty="0"/>
          </a:p>
        </p:txBody>
      </p:sp>
    </p:spTree>
    <p:extLst>
      <p:ext uri="{BB962C8B-B14F-4D97-AF65-F5344CB8AC3E}">
        <p14:creationId xmlns:p14="http://schemas.microsoft.com/office/powerpoint/2010/main" val="1384710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301080"/>
          </a:xfrm>
        </p:spPr>
        <p:txBody>
          <a:bodyPr>
            <a:normAutofit fontScale="90000"/>
          </a:bodyPr>
          <a:lstStyle/>
          <a:p>
            <a:r>
              <a:rPr lang="ru-RU" sz="2400" i="1" dirty="0" smtClean="0"/>
              <a:t>«… </a:t>
            </a:r>
            <a:r>
              <a:rPr lang="en-US" sz="2400" i="1" dirty="0" smtClean="0"/>
              <a:t>size of settlement and investment risks always demonstrate </a:t>
            </a:r>
            <a:r>
              <a:rPr lang="ru-RU" sz="2400" i="1" dirty="0" smtClean="0"/>
              <a:t> </a:t>
            </a:r>
            <a:r>
              <a:rPr lang="en-US" sz="2400" i="1" dirty="0" smtClean="0"/>
              <a:t>statistically significant correlation with any indicator of firm’s competitiveness</a:t>
            </a:r>
            <a:r>
              <a:rPr lang="ru-RU" sz="2400" i="1" dirty="0" smtClean="0"/>
              <a:t>» </a:t>
            </a:r>
            <a:r>
              <a:rPr lang="ru-RU" sz="2000" dirty="0" smtClean="0"/>
              <a:t>(</a:t>
            </a:r>
            <a:r>
              <a:rPr lang="en-US" sz="2000" dirty="0" smtClean="0"/>
              <a:t>Russian Industry at Crossroads</a:t>
            </a:r>
            <a:r>
              <a:rPr lang="ru-RU" sz="2000" dirty="0" smtClean="0"/>
              <a:t>, </a:t>
            </a:r>
            <a:r>
              <a:rPr lang="en-US" sz="2000" dirty="0" smtClean="0"/>
              <a:t>HSE</a:t>
            </a:r>
            <a:r>
              <a:rPr lang="ru-RU" sz="2000" dirty="0" smtClean="0"/>
              <a:t>, 2008)</a:t>
            </a:r>
            <a:endParaRPr lang="ru-RU" sz="2000" dirty="0"/>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4" y="2215733"/>
            <a:ext cx="8208912" cy="4309611"/>
          </a:xfrm>
        </p:spPr>
      </p:pic>
    </p:spTree>
    <p:extLst>
      <p:ext uri="{BB962C8B-B14F-4D97-AF65-F5344CB8AC3E}">
        <p14:creationId xmlns:p14="http://schemas.microsoft.com/office/powerpoint/2010/main" val="1453403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917848"/>
          </a:xfrm>
        </p:spPr>
        <p:txBody>
          <a:bodyPr>
            <a:normAutofit/>
          </a:bodyPr>
          <a:lstStyle/>
          <a:p>
            <a:r>
              <a:rPr lang="en-US" b="1" dirty="0" smtClean="0">
                <a:latin typeface="+mn-lt"/>
              </a:rPr>
              <a:t>Tested hypotheses:</a:t>
            </a:r>
            <a:endParaRPr lang="ru-RU" b="1" dirty="0">
              <a:latin typeface="+mn-lt"/>
            </a:endParaRPr>
          </a:p>
        </p:txBody>
      </p:sp>
      <p:sp>
        <p:nvSpPr>
          <p:cNvPr id="3" name="Объект 2"/>
          <p:cNvSpPr>
            <a:spLocks noGrp="1"/>
          </p:cNvSpPr>
          <p:nvPr>
            <p:ph idx="1"/>
          </p:nvPr>
        </p:nvSpPr>
        <p:spPr>
          <a:xfrm>
            <a:off x="457200" y="2132856"/>
            <a:ext cx="8229600" cy="4441680"/>
          </a:xfrm>
        </p:spPr>
        <p:txBody>
          <a:bodyPr>
            <a:normAutofit/>
          </a:bodyPr>
          <a:lstStyle/>
          <a:p>
            <a:pPr marL="624078" indent="-514350">
              <a:buFont typeface="+mj-lt"/>
              <a:buAutoNum type="arabicPeriod"/>
            </a:pPr>
            <a:r>
              <a:rPr lang="en-US" dirty="0" smtClean="0"/>
              <a:t>Urbanization stimulates growth of regional productivity in Russia. </a:t>
            </a:r>
          </a:p>
          <a:p>
            <a:pPr marL="624078" indent="-514350">
              <a:buFont typeface="+mj-lt"/>
              <a:buAutoNum type="arabicPeriod"/>
            </a:pPr>
            <a:r>
              <a:rPr lang="en-US" dirty="0" smtClean="0"/>
              <a:t>The positive effect of urbanization on the regional productivity in Russia is decreasing and at some level becomes an impeding factor. </a:t>
            </a:r>
          </a:p>
          <a:p>
            <a:pPr marL="624078" indent="-514350">
              <a:buFont typeface="+mj-lt"/>
              <a:buAutoNum type="arabicPeriod"/>
            </a:pPr>
            <a:r>
              <a:rPr lang="en-US" dirty="0" smtClean="0"/>
              <a:t>Large cities demonstrate higher performance and create positive externalities for the overall regional development. </a:t>
            </a:r>
            <a:endParaRPr lang="en-US" dirty="0"/>
          </a:p>
        </p:txBody>
      </p:sp>
    </p:spTree>
    <p:extLst>
      <p:ext uri="{BB962C8B-B14F-4D97-AF65-F5344CB8AC3E}">
        <p14:creationId xmlns:p14="http://schemas.microsoft.com/office/powerpoint/2010/main" val="297378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b="1" dirty="0" smtClean="0">
                <a:latin typeface="+mn-lt"/>
              </a:rPr>
              <a:t>Data</a:t>
            </a:r>
            <a:endParaRPr lang="ru-RU" sz="4800" b="1" dirty="0">
              <a:latin typeface="+mn-lt"/>
            </a:endParaRPr>
          </a:p>
        </p:txBody>
      </p:sp>
      <p:sp>
        <p:nvSpPr>
          <p:cNvPr id="3" name="Объект 2"/>
          <p:cNvSpPr>
            <a:spLocks noGrp="1"/>
          </p:cNvSpPr>
          <p:nvPr>
            <p:ph idx="1"/>
          </p:nvPr>
        </p:nvSpPr>
        <p:spPr/>
        <p:txBody>
          <a:bodyPr>
            <a:normAutofit/>
          </a:bodyPr>
          <a:lstStyle/>
          <a:p>
            <a:r>
              <a:rPr lang="en-US" sz="4000" dirty="0" smtClean="0"/>
              <a:t>Covered period</a:t>
            </a:r>
            <a:r>
              <a:rPr lang="ru-RU" sz="4000" dirty="0" smtClean="0"/>
              <a:t> 2000-2008;</a:t>
            </a:r>
          </a:p>
          <a:p>
            <a:r>
              <a:rPr lang="en-US" sz="4000" dirty="0" smtClean="0"/>
              <a:t>Regions – subjects of Federation</a:t>
            </a:r>
            <a:r>
              <a:rPr lang="ru-RU" sz="4000" dirty="0" smtClean="0"/>
              <a:t>;</a:t>
            </a:r>
          </a:p>
          <a:p>
            <a:r>
              <a:rPr lang="en-US" sz="4000" dirty="0" smtClean="0"/>
              <a:t>Number of regions</a:t>
            </a:r>
            <a:r>
              <a:rPr lang="ru-RU" sz="4000" dirty="0" smtClean="0"/>
              <a:t> </a:t>
            </a:r>
            <a:r>
              <a:rPr lang="ru-RU" sz="4000" dirty="0"/>
              <a:t>– </a:t>
            </a:r>
            <a:r>
              <a:rPr lang="ru-RU" sz="4000" dirty="0" smtClean="0"/>
              <a:t>79</a:t>
            </a:r>
            <a:r>
              <a:rPr lang="en-US" sz="4000" dirty="0" smtClean="0"/>
              <a:t>;</a:t>
            </a:r>
            <a:endParaRPr lang="ru-RU" sz="4000" dirty="0" smtClean="0"/>
          </a:p>
          <a:p>
            <a:r>
              <a:rPr lang="en-US" sz="4000" dirty="0" smtClean="0"/>
              <a:t>Source of data </a:t>
            </a:r>
            <a:r>
              <a:rPr lang="ru-RU" sz="4000" dirty="0" smtClean="0"/>
              <a:t>– </a:t>
            </a:r>
            <a:r>
              <a:rPr lang="en-US" sz="4000" dirty="0" smtClean="0"/>
              <a:t>Federal State Statistics Service (</a:t>
            </a:r>
            <a:r>
              <a:rPr lang="en-US" sz="4000" dirty="0" err="1" smtClean="0"/>
              <a:t>Rosstat</a:t>
            </a:r>
            <a:r>
              <a:rPr lang="en-US" sz="4000" dirty="0" smtClean="0"/>
              <a:t>).</a:t>
            </a:r>
            <a:endParaRPr lang="ru-RU" sz="4000" dirty="0"/>
          </a:p>
        </p:txBody>
      </p:sp>
    </p:spTree>
    <p:extLst>
      <p:ext uri="{BB962C8B-B14F-4D97-AF65-F5344CB8AC3E}">
        <p14:creationId xmlns:p14="http://schemas.microsoft.com/office/powerpoint/2010/main" val="2218760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720080"/>
          </a:xfrm>
        </p:spPr>
        <p:txBody>
          <a:bodyPr>
            <a:noAutofit/>
          </a:bodyPr>
          <a:lstStyle/>
          <a:p>
            <a:pPr algn="l"/>
            <a:r>
              <a:rPr lang="en-US" sz="4800" b="1" dirty="0" smtClean="0">
                <a:latin typeface="+mn-lt"/>
              </a:rPr>
              <a:t>Model</a:t>
            </a:r>
            <a:endParaRPr lang="ru-RU" sz="4800" b="1" dirty="0">
              <a:latin typeface="+mn-lt"/>
            </a:endParaRPr>
          </a:p>
        </p:txBody>
      </p:sp>
      <p:sp>
        <p:nvSpPr>
          <p:cNvPr id="3" name="Содержимое 2"/>
          <p:cNvSpPr>
            <a:spLocks noGrp="1"/>
          </p:cNvSpPr>
          <p:nvPr>
            <p:ph sz="quarter" idx="1"/>
          </p:nvPr>
        </p:nvSpPr>
        <p:spPr>
          <a:xfrm>
            <a:off x="395536" y="1628800"/>
            <a:ext cx="8229600" cy="4945736"/>
          </a:xfrm>
        </p:spPr>
        <p:txBody>
          <a:bodyPr>
            <a:normAutofit fontScale="70000" lnSpcReduction="20000"/>
          </a:bodyPr>
          <a:lstStyle/>
          <a:p>
            <a:pPr marL="109728" indent="0" algn="ctr">
              <a:spcBef>
                <a:spcPts val="1200"/>
              </a:spcBef>
              <a:buNone/>
            </a:pPr>
            <a:r>
              <a:rPr lang="en-US" sz="3300" i="1" dirty="0" smtClean="0"/>
              <a:t>Q=A∙F(K,L,U,S)</a:t>
            </a:r>
          </a:p>
          <a:p>
            <a:pPr marL="109728" indent="0">
              <a:lnSpc>
                <a:spcPct val="120000"/>
              </a:lnSpc>
              <a:spcBef>
                <a:spcPts val="1200"/>
              </a:spcBef>
              <a:buNone/>
            </a:pPr>
            <a:r>
              <a:rPr lang="en-US" i="1" dirty="0" smtClean="0"/>
              <a:t>Q – </a:t>
            </a:r>
            <a:r>
              <a:rPr lang="en-US" dirty="0" smtClean="0"/>
              <a:t>value-added</a:t>
            </a:r>
            <a:r>
              <a:rPr lang="ru-RU" dirty="0" smtClean="0"/>
              <a:t> (</a:t>
            </a:r>
            <a:r>
              <a:rPr lang="en-US" dirty="0" smtClean="0"/>
              <a:t>gross regional product</a:t>
            </a:r>
            <a:r>
              <a:rPr lang="ru-RU" dirty="0" smtClean="0"/>
              <a:t>)</a:t>
            </a:r>
          </a:p>
          <a:p>
            <a:pPr marL="109728" indent="0">
              <a:lnSpc>
                <a:spcPct val="120000"/>
              </a:lnSpc>
              <a:spcBef>
                <a:spcPts val="0"/>
              </a:spcBef>
              <a:buNone/>
            </a:pPr>
            <a:r>
              <a:rPr lang="ru-RU" i="1" dirty="0" smtClean="0"/>
              <a:t>A</a:t>
            </a:r>
            <a:r>
              <a:rPr lang="ru-RU" dirty="0"/>
              <a:t> </a:t>
            </a:r>
            <a:r>
              <a:rPr lang="ru-RU" dirty="0" smtClean="0"/>
              <a:t>—</a:t>
            </a:r>
            <a:r>
              <a:rPr lang="en-US" dirty="0" smtClean="0"/>
              <a:t>total factors productivity</a:t>
            </a:r>
            <a:r>
              <a:rPr lang="ru-RU" dirty="0" smtClean="0"/>
              <a:t>, </a:t>
            </a:r>
            <a:r>
              <a:rPr lang="en-US" dirty="0" smtClean="0"/>
              <a:t/>
            </a:r>
            <a:br>
              <a:rPr lang="en-US" dirty="0" smtClean="0"/>
            </a:br>
            <a:r>
              <a:rPr lang="ru-RU" i="1" dirty="0" smtClean="0"/>
              <a:t>K </a:t>
            </a:r>
            <a:r>
              <a:rPr lang="ru-RU" i="1" dirty="0"/>
              <a:t>—</a:t>
            </a:r>
            <a:r>
              <a:rPr lang="ru-RU" dirty="0"/>
              <a:t> </a:t>
            </a:r>
            <a:r>
              <a:rPr lang="en-US" dirty="0" smtClean="0"/>
              <a:t>capital</a:t>
            </a:r>
            <a:r>
              <a:rPr lang="ru-RU" dirty="0" smtClean="0"/>
              <a:t> (</a:t>
            </a:r>
            <a:r>
              <a:rPr lang="en-US" dirty="0" smtClean="0"/>
              <a:t>fixed production capital</a:t>
            </a:r>
            <a:r>
              <a:rPr lang="ru-RU" dirty="0" smtClean="0"/>
              <a:t>), </a:t>
            </a:r>
            <a:r>
              <a:rPr lang="en-US" dirty="0" smtClean="0"/>
              <a:t/>
            </a:r>
            <a:br>
              <a:rPr lang="en-US" dirty="0" smtClean="0"/>
            </a:br>
            <a:r>
              <a:rPr lang="ru-RU" i="1" dirty="0" smtClean="0"/>
              <a:t>L</a:t>
            </a:r>
            <a:r>
              <a:rPr lang="ru-RU" dirty="0"/>
              <a:t> — </a:t>
            </a:r>
            <a:r>
              <a:rPr lang="en-US" dirty="0" smtClean="0"/>
              <a:t>labor </a:t>
            </a:r>
            <a:r>
              <a:rPr lang="ru-RU" dirty="0" smtClean="0"/>
              <a:t>(</a:t>
            </a:r>
            <a:r>
              <a:rPr lang="en-US" dirty="0" smtClean="0"/>
              <a:t>population</a:t>
            </a:r>
            <a:r>
              <a:rPr lang="ru-RU" dirty="0" smtClean="0"/>
              <a:t>), </a:t>
            </a:r>
            <a:r>
              <a:rPr lang="en-US" dirty="0" smtClean="0"/>
              <a:t/>
            </a:r>
            <a:br>
              <a:rPr lang="en-US" dirty="0" smtClean="0"/>
            </a:br>
            <a:r>
              <a:rPr lang="ru-RU" i="1" dirty="0" smtClean="0"/>
              <a:t>U</a:t>
            </a:r>
            <a:r>
              <a:rPr lang="ru-RU" dirty="0"/>
              <a:t> — </a:t>
            </a:r>
            <a:r>
              <a:rPr lang="en-US" dirty="0" smtClean="0"/>
              <a:t>urbanization</a:t>
            </a:r>
            <a:r>
              <a:rPr lang="ru-RU" dirty="0" smtClean="0"/>
              <a:t> (</a:t>
            </a:r>
            <a:r>
              <a:rPr lang="en-US" dirty="0" smtClean="0"/>
              <a:t>share of urban population</a:t>
            </a:r>
            <a:r>
              <a:rPr lang="ru-RU" dirty="0" smtClean="0"/>
              <a:t>), </a:t>
            </a:r>
            <a:r>
              <a:rPr lang="en-US" dirty="0" smtClean="0"/>
              <a:t/>
            </a:r>
            <a:br>
              <a:rPr lang="en-US" dirty="0" smtClean="0"/>
            </a:br>
            <a:r>
              <a:rPr lang="ru-RU" i="1" dirty="0" smtClean="0"/>
              <a:t>S </a:t>
            </a:r>
            <a:r>
              <a:rPr lang="ru-RU" i="1" dirty="0"/>
              <a:t>—</a:t>
            </a:r>
            <a:r>
              <a:rPr lang="ru-RU" dirty="0"/>
              <a:t> </a:t>
            </a:r>
            <a:r>
              <a:rPr lang="en-US" dirty="0" smtClean="0"/>
              <a:t>agglomeration potential of urban settlements </a:t>
            </a:r>
            <a:r>
              <a:rPr lang="ru-RU" dirty="0" smtClean="0"/>
              <a:t>(</a:t>
            </a:r>
            <a:r>
              <a:rPr lang="en-US" dirty="0" smtClean="0"/>
              <a:t>average size of city</a:t>
            </a:r>
            <a:r>
              <a:rPr lang="ru-RU" dirty="0" smtClean="0"/>
              <a:t>). </a:t>
            </a:r>
            <a:endParaRPr lang="en-US" i="1" dirty="0"/>
          </a:p>
          <a:p>
            <a:pPr marL="109728" indent="0" algn="ctr">
              <a:spcBef>
                <a:spcPts val="1200"/>
              </a:spcBef>
              <a:buNone/>
            </a:pPr>
            <a:r>
              <a:rPr lang="en-US" sz="2800" i="1" dirty="0" err="1" smtClean="0"/>
              <a:t>Q</a:t>
            </a:r>
            <a:r>
              <a:rPr lang="en-US" sz="2800" i="1" baseline="-25000" dirty="0" err="1" smtClean="0"/>
              <a:t>it</a:t>
            </a:r>
            <a:r>
              <a:rPr lang="en-US" sz="2800" i="1" dirty="0" smtClean="0"/>
              <a:t>/L</a:t>
            </a:r>
            <a:r>
              <a:rPr lang="en-US" i="1" baseline="-25000" dirty="0" smtClean="0"/>
              <a:t>it</a:t>
            </a:r>
            <a:r>
              <a:rPr lang="en-US" i="1" dirty="0" smtClean="0"/>
              <a:t>=</a:t>
            </a:r>
            <a:r>
              <a:rPr lang="en-US" i="1" dirty="0" err="1" smtClean="0"/>
              <a:t>A+b∙K</a:t>
            </a:r>
            <a:r>
              <a:rPr lang="en-US" i="1" baseline="-25000" dirty="0" err="1" smtClean="0"/>
              <a:t>it</a:t>
            </a:r>
            <a:r>
              <a:rPr lang="en-US" i="1" dirty="0" smtClean="0"/>
              <a:t>/L</a:t>
            </a:r>
            <a:r>
              <a:rPr lang="en-US" i="1" baseline="-25000" dirty="0" smtClean="0"/>
              <a:t>it</a:t>
            </a:r>
            <a:r>
              <a:rPr lang="en-US" sz="2800" i="1" dirty="0" smtClean="0"/>
              <a:t>+ c</a:t>
            </a:r>
            <a:r>
              <a:rPr lang="en-US" sz="2800" i="1" baseline="-25000" dirty="0" smtClean="0"/>
              <a:t>1</a:t>
            </a:r>
            <a:r>
              <a:rPr lang="en-US" sz="2800" i="1" dirty="0" smtClean="0"/>
              <a:t>∙U</a:t>
            </a:r>
            <a:r>
              <a:rPr lang="en-US" i="1" baseline="-25000" dirty="0"/>
              <a:t>it</a:t>
            </a:r>
            <a:r>
              <a:rPr lang="en-US" sz="2800" i="1" dirty="0" smtClean="0"/>
              <a:t>+c</a:t>
            </a:r>
            <a:r>
              <a:rPr lang="en-US" sz="2800" i="1" baseline="-25000" dirty="0" smtClean="0"/>
              <a:t>2</a:t>
            </a:r>
            <a:r>
              <a:rPr lang="en-US" sz="2800" i="1" dirty="0" smtClean="0"/>
              <a:t>∙U</a:t>
            </a:r>
            <a:r>
              <a:rPr lang="en-US" i="1" baseline="-25000" dirty="0"/>
              <a:t>it</a:t>
            </a:r>
            <a:r>
              <a:rPr lang="en-US" sz="2800" i="1" baseline="30000" dirty="0" smtClean="0"/>
              <a:t>2</a:t>
            </a:r>
            <a:r>
              <a:rPr lang="en-US" sz="2800" i="1" dirty="0" smtClean="0"/>
              <a:t>+d</a:t>
            </a:r>
            <a:r>
              <a:rPr lang="en-US" i="1" dirty="0" smtClean="0"/>
              <a:t>∙</a:t>
            </a:r>
            <a:r>
              <a:rPr lang="en-US" sz="2800" i="1" dirty="0" smtClean="0"/>
              <a:t>S</a:t>
            </a:r>
            <a:r>
              <a:rPr lang="en-US" i="1" baseline="-25000" dirty="0"/>
              <a:t>it</a:t>
            </a:r>
            <a:r>
              <a:rPr lang="en-US" sz="2800" i="1" dirty="0" smtClean="0"/>
              <a:t>+</a:t>
            </a:r>
            <a:r>
              <a:rPr lang="el-GR" sz="2800" i="1" dirty="0" smtClean="0"/>
              <a:t>μ</a:t>
            </a:r>
            <a:r>
              <a:rPr lang="en-US" i="1" baseline="-25000" dirty="0" err="1" smtClean="0"/>
              <a:t>i</a:t>
            </a:r>
            <a:r>
              <a:rPr lang="en-US" sz="2800" i="1" dirty="0" smtClean="0"/>
              <a:t>+</a:t>
            </a:r>
            <a:r>
              <a:rPr lang="el-GR" sz="2800" i="1" dirty="0" smtClean="0"/>
              <a:t>ε</a:t>
            </a:r>
            <a:r>
              <a:rPr lang="en-US" i="1" baseline="-25000" dirty="0"/>
              <a:t>it</a:t>
            </a:r>
            <a:endParaRPr lang="en-US" sz="2800" i="1" dirty="0" smtClean="0"/>
          </a:p>
          <a:p>
            <a:pPr marL="109728" indent="0">
              <a:spcBef>
                <a:spcPts val="1200"/>
              </a:spcBef>
              <a:buNone/>
            </a:pPr>
            <a:r>
              <a:rPr lang="en-US" sz="2800" i="1" dirty="0" smtClean="0"/>
              <a:t>H1: c</a:t>
            </a:r>
            <a:r>
              <a:rPr lang="en-US" sz="2800" i="1" baseline="-25000" dirty="0" smtClean="0"/>
              <a:t>1</a:t>
            </a:r>
            <a:r>
              <a:rPr lang="en-US" sz="2800" i="1" dirty="0" smtClean="0"/>
              <a:t>&gt;0</a:t>
            </a:r>
          </a:p>
          <a:p>
            <a:pPr>
              <a:buNone/>
            </a:pPr>
            <a:r>
              <a:rPr lang="en-US" i="1" dirty="0"/>
              <a:t>H2</a:t>
            </a:r>
            <a:r>
              <a:rPr lang="en-US" i="1" dirty="0" smtClean="0"/>
              <a:t>: c</a:t>
            </a:r>
            <a:r>
              <a:rPr lang="en-US" i="1" baseline="-25000" dirty="0" smtClean="0"/>
              <a:t>2</a:t>
            </a:r>
            <a:r>
              <a:rPr lang="en-US" i="1" dirty="0" smtClean="0"/>
              <a:t>&lt;0</a:t>
            </a:r>
          </a:p>
          <a:p>
            <a:pPr>
              <a:buNone/>
            </a:pPr>
            <a:r>
              <a:rPr lang="en-US" i="1" dirty="0" smtClean="0"/>
              <a:t>H3: d&gt;0</a:t>
            </a:r>
            <a:endParaRPr lang="ru-RU" i="1" dirty="0" smtClean="0"/>
          </a:p>
          <a:p>
            <a:pPr>
              <a:buNone/>
            </a:pPr>
            <a:endParaRPr lang="ru-RU" i="1" dirty="0" smtClean="0"/>
          </a:p>
          <a:p>
            <a:pPr indent="-255600">
              <a:buNone/>
            </a:pPr>
            <a:r>
              <a:rPr lang="en-US" dirty="0" smtClean="0"/>
              <a:t>Problem of </a:t>
            </a:r>
            <a:r>
              <a:rPr lang="en-US" dirty="0" err="1" smtClean="0"/>
              <a:t>endogeneity</a:t>
            </a:r>
            <a:r>
              <a:rPr lang="en-US" dirty="0" smtClean="0"/>
              <a:t> needs to be addressed (IV estimates).</a:t>
            </a:r>
            <a:endParaRPr lang="en-US" sz="2800" dirty="0" smtClean="0"/>
          </a:p>
        </p:txBody>
      </p:sp>
      <p:graphicFrame>
        <p:nvGraphicFramePr>
          <p:cNvPr id="4" name="Объект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46" name="Формула" r:id="rId4" imgW="114120" imgH="215640" progId="Equation.3">
                  <p:embed/>
                </p:oleObj>
              </mc:Choice>
              <mc:Fallback>
                <p:oleObj name="Формула"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12490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720080"/>
          </a:xfrm>
        </p:spPr>
        <p:txBody>
          <a:bodyPr/>
          <a:lstStyle/>
          <a:p>
            <a:r>
              <a:rPr lang="en-US" b="1" dirty="0" smtClean="0">
                <a:latin typeface="+mn-lt"/>
              </a:rPr>
              <a:t>Results of the estimates</a:t>
            </a:r>
            <a:endParaRPr lang="ru-RU" b="1" dirty="0">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71301035"/>
              </p:ext>
            </p:extLst>
          </p:nvPr>
        </p:nvGraphicFramePr>
        <p:xfrm>
          <a:off x="467544" y="1629656"/>
          <a:ext cx="8229600" cy="4671707"/>
        </p:xfrm>
        <a:graphic>
          <a:graphicData uri="http://schemas.openxmlformats.org/drawingml/2006/table">
            <a:tbl>
              <a:tblPr firstRow="1" bandRow="1">
                <a:tableStyleId>{5C22544A-7EE6-4342-B048-85BDC9FD1C3A}</a:tableStyleId>
              </a:tblPr>
              <a:tblGrid>
                <a:gridCol w="2880320"/>
                <a:gridCol w="1800200"/>
                <a:gridCol w="2304256"/>
                <a:gridCol w="1244824"/>
              </a:tblGrid>
              <a:tr h="488900">
                <a:tc>
                  <a:txBody>
                    <a:bodyPr/>
                    <a:lstStyle/>
                    <a:p>
                      <a:pPr algn="just">
                        <a:lnSpc>
                          <a:spcPct val="100000"/>
                        </a:lnSpc>
                        <a:spcAft>
                          <a:spcPts val="0"/>
                        </a:spcAft>
                      </a:pPr>
                      <a:r>
                        <a:rPr lang="en-US" sz="2000" dirty="0" smtClean="0">
                          <a:effectLst/>
                          <a:latin typeface="+mn-lt"/>
                          <a:ea typeface="Times New Roman"/>
                        </a:rPr>
                        <a:t>Variable</a:t>
                      </a:r>
                      <a:endParaRPr lang="ru-RU" sz="2000" dirty="0">
                        <a:effectLst/>
                        <a:latin typeface="+mn-lt"/>
                        <a:ea typeface="Times New Roman"/>
                      </a:endParaRPr>
                    </a:p>
                  </a:txBody>
                  <a:tcPr marL="68580" marR="68580" marT="0" marB="0"/>
                </a:tc>
                <a:tc>
                  <a:txBody>
                    <a:bodyPr/>
                    <a:lstStyle/>
                    <a:p>
                      <a:pPr algn="ctr">
                        <a:lnSpc>
                          <a:spcPct val="100000"/>
                        </a:lnSpc>
                        <a:spcAft>
                          <a:spcPts val="0"/>
                        </a:spcAft>
                      </a:pPr>
                      <a:r>
                        <a:rPr lang="en-US" sz="2000" dirty="0" smtClean="0">
                          <a:effectLst/>
                          <a:latin typeface="+mn-lt"/>
                          <a:ea typeface="Times New Roman"/>
                        </a:rPr>
                        <a:t>Coefficient</a:t>
                      </a:r>
                      <a:endParaRPr lang="ru-RU" sz="2000" dirty="0">
                        <a:effectLst/>
                        <a:latin typeface="+mn-lt"/>
                        <a:ea typeface="Times New Roman"/>
                      </a:endParaRPr>
                    </a:p>
                  </a:txBody>
                  <a:tcPr marL="68580" marR="68580" marT="0" marB="0"/>
                </a:tc>
                <a:tc>
                  <a:txBody>
                    <a:bodyPr/>
                    <a:lstStyle/>
                    <a:p>
                      <a:pPr algn="ctr">
                        <a:lnSpc>
                          <a:spcPct val="100000"/>
                        </a:lnSpc>
                        <a:spcAft>
                          <a:spcPts val="0"/>
                        </a:spcAft>
                      </a:pPr>
                      <a:r>
                        <a:rPr lang="en-US" sz="2000" dirty="0" smtClean="0">
                          <a:effectLst/>
                          <a:latin typeface="+mn-lt"/>
                          <a:ea typeface="Times New Roman"/>
                        </a:rPr>
                        <a:t>Standard error</a:t>
                      </a:r>
                      <a:endParaRPr lang="ru-RU" sz="2000" dirty="0">
                        <a:effectLst/>
                        <a:latin typeface="+mn-lt"/>
                        <a:ea typeface="Times New Roman"/>
                      </a:endParaRPr>
                    </a:p>
                  </a:txBody>
                  <a:tcPr marL="68580" marR="68580" marT="0" marB="0"/>
                </a:tc>
                <a:tc>
                  <a:txBody>
                    <a:bodyPr/>
                    <a:lstStyle/>
                    <a:p>
                      <a:pPr algn="ctr">
                        <a:lnSpc>
                          <a:spcPct val="100000"/>
                        </a:lnSpc>
                        <a:spcAft>
                          <a:spcPts val="0"/>
                        </a:spcAft>
                      </a:pPr>
                      <a:r>
                        <a:rPr lang="en-US" sz="2000" b="1">
                          <a:effectLst/>
                          <a:latin typeface="+mn-lt"/>
                          <a:ea typeface="Times New Roman"/>
                        </a:rPr>
                        <a:t>P-value</a:t>
                      </a:r>
                      <a:endParaRPr lang="ru-RU" sz="2000">
                        <a:effectLst/>
                        <a:latin typeface="+mn-lt"/>
                        <a:ea typeface="Times New Roman"/>
                      </a:endParaRPr>
                    </a:p>
                  </a:txBody>
                  <a:tcPr marL="68580" marR="68580" marT="0" marB="0"/>
                </a:tc>
              </a:tr>
              <a:tr h="488900">
                <a:tc>
                  <a:txBody>
                    <a:bodyPr/>
                    <a:lstStyle/>
                    <a:p>
                      <a:pPr algn="l">
                        <a:lnSpc>
                          <a:spcPct val="100000"/>
                        </a:lnSpc>
                        <a:spcAft>
                          <a:spcPts val="0"/>
                        </a:spcAft>
                      </a:pPr>
                      <a:r>
                        <a:rPr lang="en-US" sz="2000" b="0" dirty="0" smtClean="0">
                          <a:effectLst/>
                          <a:latin typeface="+mn-lt"/>
                          <a:ea typeface="Times New Roman"/>
                        </a:rPr>
                        <a:t>Capital</a:t>
                      </a:r>
                      <a:endParaRPr lang="ru-RU" sz="2000" b="0" dirty="0">
                        <a:effectLst/>
                        <a:latin typeface="+mn-lt"/>
                        <a:ea typeface="Times New Roman"/>
                      </a:endParaRPr>
                    </a:p>
                  </a:txBody>
                  <a:tcPr marL="68580" marR="68580" marT="0" marB="0"/>
                </a:tc>
                <a:tc>
                  <a:txBody>
                    <a:bodyPr/>
                    <a:lstStyle/>
                    <a:p>
                      <a:pPr algn="ctr">
                        <a:lnSpc>
                          <a:spcPct val="100000"/>
                        </a:lnSpc>
                        <a:spcAft>
                          <a:spcPts val="0"/>
                        </a:spcAft>
                      </a:pPr>
                      <a:r>
                        <a:rPr lang="ru-RU" sz="2000" b="0" dirty="0">
                          <a:effectLst/>
                          <a:latin typeface="+mn-lt"/>
                          <a:ea typeface="Times New Roman"/>
                        </a:rPr>
                        <a:t>0,443</a:t>
                      </a:r>
                    </a:p>
                  </a:txBody>
                  <a:tcPr marL="68580" marR="68580" marT="0" marB="0"/>
                </a:tc>
                <a:tc>
                  <a:txBody>
                    <a:bodyPr/>
                    <a:lstStyle/>
                    <a:p>
                      <a:pPr algn="ctr">
                        <a:lnSpc>
                          <a:spcPct val="100000"/>
                        </a:lnSpc>
                        <a:spcAft>
                          <a:spcPts val="0"/>
                        </a:spcAft>
                      </a:pPr>
                      <a:r>
                        <a:rPr lang="ru-RU" sz="2000" b="0" dirty="0">
                          <a:effectLst/>
                          <a:latin typeface="+mn-lt"/>
                          <a:ea typeface="Times New Roman"/>
                        </a:rPr>
                        <a:t>0,007</a:t>
                      </a:r>
                    </a:p>
                  </a:txBody>
                  <a:tcPr marL="68580" marR="68580" marT="0" marB="0"/>
                </a:tc>
                <a:tc>
                  <a:txBody>
                    <a:bodyPr/>
                    <a:lstStyle/>
                    <a:p>
                      <a:pPr algn="ctr">
                        <a:lnSpc>
                          <a:spcPct val="100000"/>
                        </a:lnSpc>
                        <a:spcAft>
                          <a:spcPts val="0"/>
                        </a:spcAft>
                      </a:pPr>
                      <a:r>
                        <a:rPr lang="ru-RU" sz="2000" b="0">
                          <a:effectLst/>
                          <a:latin typeface="+mn-lt"/>
                          <a:ea typeface="Times New Roman"/>
                        </a:rPr>
                        <a:t>0,000</a:t>
                      </a:r>
                    </a:p>
                  </a:txBody>
                  <a:tcPr marL="68580" marR="68580" marT="0" marB="0"/>
                </a:tc>
              </a:tr>
              <a:tr h="645402">
                <a:tc>
                  <a:txBody>
                    <a:bodyPr/>
                    <a:lstStyle/>
                    <a:p>
                      <a:pPr algn="l">
                        <a:lnSpc>
                          <a:spcPct val="100000"/>
                        </a:lnSpc>
                        <a:spcAft>
                          <a:spcPts val="0"/>
                        </a:spcAft>
                      </a:pPr>
                      <a:r>
                        <a:rPr lang="en-US" sz="2000" b="0" dirty="0" smtClean="0">
                          <a:effectLst/>
                          <a:latin typeface="+mn-lt"/>
                          <a:ea typeface="Times New Roman"/>
                        </a:rPr>
                        <a:t>Share of urban population</a:t>
                      </a:r>
                      <a:endParaRPr lang="ru-RU" sz="2000" b="0" dirty="0">
                        <a:effectLst/>
                        <a:latin typeface="+mn-lt"/>
                        <a:ea typeface="Times New Roman"/>
                      </a:endParaRPr>
                    </a:p>
                  </a:txBody>
                  <a:tcPr marL="68580" marR="68580" marT="0" marB="0"/>
                </a:tc>
                <a:tc>
                  <a:txBody>
                    <a:bodyPr/>
                    <a:lstStyle/>
                    <a:p>
                      <a:pPr algn="ctr">
                        <a:lnSpc>
                          <a:spcPct val="100000"/>
                        </a:lnSpc>
                        <a:spcAft>
                          <a:spcPts val="0"/>
                        </a:spcAft>
                      </a:pPr>
                      <a:r>
                        <a:rPr lang="ru-RU" sz="2000" b="0" dirty="0">
                          <a:effectLst/>
                          <a:latin typeface="+mn-lt"/>
                          <a:ea typeface="Times New Roman"/>
                        </a:rPr>
                        <a:t>21,02</a:t>
                      </a:r>
                    </a:p>
                  </a:txBody>
                  <a:tcPr marL="68580" marR="68580" marT="0" marB="0"/>
                </a:tc>
                <a:tc>
                  <a:txBody>
                    <a:bodyPr/>
                    <a:lstStyle/>
                    <a:p>
                      <a:pPr algn="ctr">
                        <a:lnSpc>
                          <a:spcPct val="100000"/>
                        </a:lnSpc>
                        <a:spcAft>
                          <a:spcPts val="0"/>
                        </a:spcAft>
                      </a:pPr>
                      <a:r>
                        <a:rPr lang="ru-RU" sz="2000" b="0" dirty="0">
                          <a:effectLst/>
                          <a:latin typeface="+mn-lt"/>
                          <a:ea typeface="Times New Roman"/>
                        </a:rPr>
                        <a:t>7,038</a:t>
                      </a:r>
                    </a:p>
                  </a:txBody>
                  <a:tcPr marL="68580" marR="68580" marT="0" marB="0"/>
                </a:tc>
                <a:tc>
                  <a:txBody>
                    <a:bodyPr/>
                    <a:lstStyle/>
                    <a:p>
                      <a:pPr algn="ctr">
                        <a:lnSpc>
                          <a:spcPct val="100000"/>
                        </a:lnSpc>
                        <a:spcAft>
                          <a:spcPts val="0"/>
                        </a:spcAft>
                      </a:pPr>
                      <a:r>
                        <a:rPr lang="ru-RU" sz="2000" b="0">
                          <a:effectLst/>
                          <a:latin typeface="+mn-lt"/>
                          <a:ea typeface="Times New Roman"/>
                        </a:rPr>
                        <a:t>0,003</a:t>
                      </a:r>
                    </a:p>
                  </a:txBody>
                  <a:tcPr marL="68580" marR="68580" marT="0" marB="0"/>
                </a:tc>
              </a:tr>
              <a:tr h="968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effectLst/>
                          <a:latin typeface="+mn-lt"/>
                          <a:ea typeface="Times New Roman"/>
                        </a:rPr>
                        <a:t>Square of share of urban population</a:t>
                      </a:r>
                      <a:endParaRPr lang="ru-RU" sz="2000" b="0" dirty="0" smtClean="0">
                        <a:effectLst/>
                        <a:latin typeface="+mn-lt"/>
                        <a:ea typeface="Times New Roman"/>
                      </a:endParaRPr>
                    </a:p>
                    <a:p>
                      <a:pPr algn="l">
                        <a:lnSpc>
                          <a:spcPct val="100000"/>
                        </a:lnSpc>
                        <a:spcAft>
                          <a:spcPts val="0"/>
                        </a:spcAft>
                      </a:pPr>
                      <a:endParaRPr lang="ru-RU" sz="2000" b="0" dirty="0">
                        <a:effectLst/>
                        <a:latin typeface="+mn-lt"/>
                        <a:ea typeface="Times New Roman"/>
                      </a:endParaRPr>
                    </a:p>
                  </a:txBody>
                  <a:tcPr marL="68580" marR="68580" marT="0" marB="0"/>
                </a:tc>
                <a:tc>
                  <a:txBody>
                    <a:bodyPr/>
                    <a:lstStyle/>
                    <a:p>
                      <a:pPr algn="ctr">
                        <a:lnSpc>
                          <a:spcPct val="100000"/>
                        </a:lnSpc>
                        <a:spcAft>
                          <a:spcPts val="0"/>
                        </a:spcAft>
                      </a:pPr>
                      <a:r>
                        <a:rPr lang="ru-RU" sz="2000" b="0" dirty="0">
                          <a:effectLst/>
                          <a:latin typeface="+mn-lt"/>
                          <a:ea typeface="Times New Roman"/>
                        </a:rPr>
                        <a:t>–0,195</a:t>
                      </a:r>
                    </a:p>
                  </a:txBody>
                  <a:tcPr marL="68580" marR="68580" marT="0" marB="0"/>
                </a:tc>
                <a:tc>
                  <a:txBody>
                    <a:bodyPr/>
                    <a:lstStyle/>
                    <a:p>
                      <a:pPr algn="ctr">
                        <a:lnSpc>
                          <a:spcPct val="100000"/>
                        </a:lnSpc>
                        <a:spcAft>
                          <a:spcPts val="0"/>
                        </a:spcAft>
                      </a:pPr>
                      <a:r>
                        <a:rPr lang="ru-RU" sz="2000" b="0" dirty="0">
                          <a:effectLst/>
                          <a:latin typeface="+mn-lt"/>
                          <a:ea typeface="Times New Roman"/>
                        </a:rPr>
                        <a:t>0,047</a:t>
                      </a:r>
                    </a:p>
                  </a:txBody>
                  <a:tcPr marL="68580" marR="68580" marT="0" marB="0"/>
                </a:tc>
                <a:tc>
                  <a:txBody>
                    <a:bodyPr/>
                    <a:lstStyle/>
                    <a:p>
                      <a:pPr algn="ctr">
                        <a:lnSpc>
                          <a:spcPct val="100000"/>
                        </a:lnSpc>
                        <a:spcAft>
                          <a:spcPts val="0"/>
                        </a:spcAft>
                      </a:pPr>
                      <a:r>
                        <a:rPr lang="ru-RU" sz="2000" b="0" dirty="0">
                          <a:effectLst/>
                          <a:latin typeface="+mn-lt"/>
                          <a:ea typeface="Times New Roman"/>
                        </a:rPr>
                        <a:t>0,000</a:t>
                      </a:r>
                    </a:p>
                  </a:txBody>
                  <a:tcPr marL="68580" marR="68580" marT="0" marB="0"/>
                </a:tc>
              </a:tr>
              <a:tr h="645402">
                <a:tc>
                  <a:txBody>
                    <a:bodyPr/>
                    <a:lstStyle/>
                    <a:p>
                      <a:pPr algn="l">
                        <a:lnSpc>
                          <a:spcPct val="100000"/>
                        </a:lnSpc>
                        <a:spcAft>
                          <a:spcPts val="0"/>
                        </a:spcAft>
                      </a:pPr>
                      <a:r>
                        <a:rPr lang="en-US" sz="2000" b="0" dirty="0" smtClean="0">
                          <a:effectLst/>
                          <a:latin typeface="+mn-lt"/>
                          <a:ea typeface="Times New Roman"/>
                        </a:rPr>
                        <a:t>Average size of city</a:t>
                      </a:r>
                      <a:endParaRPr lang="ru-RU" sz="2000" b="0" dirty="0">
                        <a:effectLst/>
                        <a:latin typeface="+mn-lt"/>
                        <a:ea typeface="Times New Roman"/>
                      </a:endParaRPr>
                    </a:p>
                  </a:txBody>
                  <a:tcPr marL="68580" marR="68580" marT="0" marB="0"/>
                </a:tc>
                <a:tc>
                  <a:txBody>
                    <a:bodyPr/>
                    <a:lstStyle/>
                    <a:p>
                      <a:pPr algn="ctr">
                        <a:lnSpc>
                          <a:spcPct val="100000"/>
                        </a:lnSpc>
                        <a:spcAft>
                          <a:spcPts val="0"/>
                        </a:spcAft>
                      </a:pPr>
                      <a:r>
                        <a:rPr lang="ru-RU" sz="2000" b="0" dirty="0">
                          <a:effectLst/>
                          <a:latin typeface="+mn-lt"/>
                          <a:ea typeface="Times New Roman"/>
                        </a:rPr>
                        <a:t>0,013</a:t>
                      </a:r>
                    </a:p>
                  </a:txBody>
                  <a:tcPr marL="68580" marR="68580" marT="0" marB="0"/>
                </a:tc>
                <a:tc>
                  <a:txBody>
                    <a:bodyPr/>
                    <a:lstStyle/>
                    <a:p>
                      <a:pPr algn="ctr">
                        <a:lnSpc>
                          <a:spcPct val="100000"/>
                        </a:lnSpc>
                        <a:spcAft>
                          <a:spcPts val="0"/>
                        </a:spcAft>
                      </a:pPr>
                      <a:r>
                        <a:rPr lang="ru-RU" sz="2000" b="0" dirty="0">
                          <a:effectLst/>
                          <a:latin typeface="+mn-lt"/>
                          <a:ea typeface="Times New Roman"/>
                        </a:rPr>
                        <a:t>0,002</a:t>
                      </a:r>
                    </a:p>
                  </a:txBody>
                  <a:tcPr marL="68580" marR="68580" marT="0" marB="0"/>
                </a:tc>
                <a:tc>
                  <a:txBody>
                    <a:bodyPr/>
                    <a:lstStyle/>
                    <a:p>
                      <a:pPr algn="ctr">
                        <a:lnSpc>
                          <a:spcPct val="100000"/>
                        </a:lnSpc>
                        <a:spcAft>
                          <a:spcPts val="0"/>
                        </a:spcAft>
                      </a:pPr>
                      <a:r>
                        <a:rPr lang="ru-RU" sz="2000" b="0" dirty="0">
                          <a:effectLst/>
                          <a:latin typeface="+mn-lt"/>
                          <a:ea typeface="Times New Roman"/>
                        </a:rPr>
                        <a:t>0,000</a:t>
                      </a:r>
                    </a:p>
                  </a:txBody>
                  <a:tcPr marL="68580" marR="68580" marT="0" marB="0"/>
                </a:tc>
              </a:tr>
              <a:tr h="488900">
                <a:tc>
                  <a:txBody>
                    <a:bodyPr/>
                    <a:lstStyle/>
                    <a:p>
                      <a:pPr algn="l">
                        <a:lnSpc>
                          <a:spcPct val="100000"/>
                        </a:lnSpc>
                        <a:spcAft>
                          <a:spcPts val="0"/>
                        </a:spcAft>
                      </a:pPr>
                      <a:r>
                        <a:rPr lang="en-US" sz="2000" b="0" dirty="0" smtClean="0">
                          <a:effectLst/>
                          <a:latin typeface="+mn-lt"/>
                          <a:ea typeface="Times New Roman"/>
                        </a:rPr>
                        <a:t>Number of observations</a:t>
                      </a:r>
                      <a:endParaRPr lang="ru-RU" sz="2000" b="0" dirty="0">
                        <a:effectLst/>
                        <a:latin typeface="+mn-lt"/>
                        <a:ea typeface="Times New Roman"/>
                      </a:endParaRPr>
                    </a:p>
                  </a:txBody>
                  <a:tcPr marL="68580" marR="68580" marT="0" marB="0"/>
                </a:tc>
                <a:tc gridSpan="3">
                  <a:txBody>
                    <a:bodyPr/>
                    <a:lstStyle/>
                    <a:p>
                      <a:pPr algn="ctr">
                        <a:lnSpc>
                          <a:spcPct val="100000"/>
                        </a:lnSpc>
                        <a:spcAft>
                          <a:spcPts val="0"/>
                        </a:spcAft>
                      </a:pPr>
                      <a:r>
                        <a:rPr lang="ru-RU" sz="2000" b="0" dirty="0">
                          <a:effectLst/>
                          <a:latin typeface="+mn-lt"/>
                          <a:ea typeface="Times New Roman"/>
                        </a:rPr>
                        <a:t>711</a:t>
                      </a:r>
                    </a:p>
                  </a:txBody>
                  <a:tcPr marL="68580" marR="68580" marT="0" marB="0"/>
                </a:tc>
                <a:tc hMerge="1">
                  <a:txBody>
                    <a:bodyPr/>
                    <a:lstStyle/>
                    <a:p>
                      <a:endParaRPr lang="ru-RU"/>
                    </a:p>
                  </a:txBody>
                  <a:tcPr/>
                </a:tc>
                <a:tc hMerge="1">
                  <a:txBody>
                    <a:bodyPr/>
                    <a:lstStyle/>
                    <a:p>
                      <a:endParaRPr lang="ru-RU"/>
                    </a:p>
                  </a:txBody>
                  <a:tcPr/>
                </a:tc>
              </a:tr>
              <a:tr h="488900">
                <a:tc>
                  <a:txBody>
                    <a:bodyPr/>
                    <a:lstStyle/>
                    <a:p>
                      <a:pPr algn="l">
                        <a:lnSpc>
                          <a:spcPct val="115000"/>
                        </a:lnSpc>
                        <a:spcAft>
                          <a:spcPts val="0"/>
                        </a:spcAft>
                      </a:pPr>
                      <a:r>
                        <a:rPr lang="en-US" sz="2000" b="0" spc="-20" dirty="0" smtClean="0">
                          <a:effectLst/>
                          <a:latin typeface="+mn-lt"/>
                          <a:ea typeface="Times New Roman"/>
                        </a:rPr>
                        <a:t>Number</a:t>
                      </a:r>
                      <a:r>
                        <a:rPr lang="en-US" sz="2000" b="0" spc="-20" baseline="0" dirty="0" smtClean="0">
                          <a:effectLst/>
                          <a:latin typeface="+mn-lt"/>
                          <a:ea typeface="Times New Roman"/>
                        </a:rPr>
                        <a:t> of regions</a:t>
                      </a:r>
                      <a:endParaRPr lang="ru-RU" sz="2000" b="0" dirty="0">
                        <a:effectLst/>
                        <a:latin typeface="+mn-lt"/>
                        <a:ea typeface="Times New Roman"/>
                      </a:endParaRPr>
                    </a:p>
                  </a:txBody>
                  <a:tcPr marL="68580" marR="68580" marT="0" marB="0"/>
                </a:tc>
                <a:tc gridSpan="3">
                  <a:txBody>
                    <a:bodyPr/>
                    <a:lstStyle/>
                    <a:p>
                      <a:pPr algn="ctr">
                        <a:lnSpc>
                          <a:spcPct val="150000"/>
                        </a:lnSpc>
                        <a:spcAft>
                          <a:spcPts val="0"/>
                        </a:spcAft>
                      </a:pPr>
                      <a:r>
                        <a:rPr lang="ru-RU" sz="2000" b="0" dirty="0">
                          <a:effectLst/>
                          <a:latin typeface="+mn-lt"/>
                          <a:ea typeface="Times New Roman"/>
                        </a:rPr>
                        <a:t>79</a:t>
                      </a:r>
                    </a:p>
                  </a:txBody>
                  <a:tcPr marL="68580" marR="68580" marT="0" marB="0"/>
                </a:tc>
                <a:tc hMerge="1">
                  <a:txBody>
                    <a:bodyPr/>
                    <a:lstStyle/>
                    <a:p>
                      <a:endParaRPr lang="ru-RU"/>
                    </a:p>
                  </a:txBody>
                  <a:tcPr/>
                </a:tc>
                <a:tc hMerge="1">
                  <a:txBody>
                    <a:bodyPr/>
                    <a:lstStyle/>
                    <a:p>
                      <a:endParaRPr lang="ru-RU"/>
                    </a:p>
                  </a:txBody>
                  <a:tcPr/>
                </a:tc>
              </a:tr>
              <a:tr h="121130">
                <a:tc>
                  <a:txBody>
                    <a:bodyPr/>
                    <a:lstStyle/>
                    <a:p>
                      <a:pPr algn="l">
                        <a:lnSpc>
                          <a:spcPct val="115000"/>
                        </a:lnSpc>
                        <a:spcAft>
                          <a:spcPts val="0"/>
                        </a:spcAft>
                      </a:pPr>
                      <a:r>
                        <a:rPr lang="ru-RU" sz="2000" b="0" spc="-20" dirty="0">
                          <a:effectLst/>
                          <a:latin typeface="+mn-lt"/>
                          <a:ea typeface="Times New Roman"/>
                        </a:rPr>
                        <a:t>R</a:t>
                      </a:r>
                      <a:r>
                        <a:rPr lang="ru-RU" sz="2000" b="0" spc="-20" baseline="30000" dirty="0">
                          <a:effectLst/>
                          <a:latin typeface="+mn-lt"/>
                          <a:ea typeface="Times New Roman"/>
                        </a:rPr>
                        <a:t>2</a:t>
                      </a:r>
                      <a:r>
                        <a:rPr lang="ru-RU" sz="2000" b="0" spc="-20" baseline="-25000" dirty="0">
                          <a:effectLst/>
                          <a:latin typeface="+mn-lt"/>
                          <a:ea typeface="Times New Roman"/>
                        </a:rPr>
                        <a:t>within</a:t>
                      </a:r>
                      <a:endParaRPr lang="ru-RU" sz="2000" b="0" dirty="0">
                        <a:effectLst/>
                        <a:latin typeface="+mn-lt"/>
                        <a:ea typeface="Times New Roman"/>
                      </a:endParaRPr>
                    </a:p>
                  </a:txBody>
                  <a:tcPr marL="68580" marR="68580" marT="0" marB="0"/>
                </a:tc>
                <a:tc gridSpan="3">
                  <a:txBody>
                    <a:bodyPr/>
                    <a:lstStyle/>
                    <a:p>
                      <a:pPr algn="ctr">
                        <a:lnSpc>
                          <a:spcPct val="150000"/>
                        </a:lnSpc>
                        <a:spcAft>
                          <a:spcPts val="0"/>
                        </a:spcAft>
                      </a:pPr>
                      <a:r>
                        <a:rPr lang="ru-RU" sz="2000" b="0" dirty="0">
                          <a:effectLst/>
                          <a:latin typeface="+mn-lt"/>
                          <a:ea typeface="Times New Roman"/>
                        </a:rPr>
                        <a:t>0,89</a:t>
                      </a:r>
                    </a:p>
                  </a:txBody>
                  <a:tcPr marL="68580" marR="68580" marT="0" marB="0"/>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2688419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mn-lt"/>
              </a:rPr>
              <a:t>Conclusions</a:t>
            </a:r>
            <a:endParaRPr lang="ru-RU" b="1" dirty="0">
              <a:latin typeface="+mn-lt"/>
            </a:endParaRPr>
          </a:p>
        </p:txBody>
      </p:sp>
      <p:sp>
        <p:nvSpPr>
          <p:cNvPr id="3" name="Содержимое 2"/>
          <p:cNvSpPr>
            <a:spLocks noGrp="1"/>
          </p:cNvSpPr>
          <p:nvPr>
            <p:ph idx="1"/>
          </p:nvPr>
        </p:nvSpPr>
        <p:spPr/>
        <p:txBody>
          <a:bodyPr>
            <a:normAutofit/>
          </a:bodyPr>
          <a:lstStyle/>
          <a:p>
            <a:r>
              <a:rPr lang="en-US" sz="3200" dirty="0" smtClean="0"/>
              <a:t>Despite the high level of urbanization in Russia and a number of negative effects of the concentration of resources in cities, the resources of urbanization are not exhausted in Russian economy.</a:t>
            </a:r>
          </a:p>
          <a:p>
            <a:r>
              <a:rPr lang="en-US" sz="3200" dirty="0" smtClean="0"/>
              <a:t>The potential of changes in the structure of urban settlements in favor of large cities exists.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endParaRPr lang="ru-RU" sz="5400" dirty="0" smtClean="0"/>
          </a:p>
          <a:p>
            <a:pPr algn="ctr">
              <a:buNone/>
            </a:pPr>
            <a:r>
              <a:rPr lang="en-US" sz="5400" dirty="0" smtClean="0">
                <a:solidFill>
                  <a:schemeClr val="accent1"/>
                </a:solidFill>
              </a:rPr>
              <a:t>Thank you for the attention</a:t>
            </a:r>
            <a:r>
              <a:rPr lang="ru-RU" sz="5400" dirty="0" smtClean="0">
                <a:solidFill>
                  <a:schemeClr val="accent1"/>
                </a:solidFill>
              </a:rPr>
              <a:t>!</a:t>
            </a:r>
            <a:endParaRPr lang="ru-RU" sz="54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400" b="1" dirty="0" smtClean="0">
                <a:latin typeface="+mn-lt"/>
              </a:rPr>
              <a:t>World tendencies</a:t>
            </a:r>
            <a:endParaRPr lang="ru-RU" sz="4400" b="1" dirty="0">
              <a:latin typeface="+mn-lt"/>
            </a:endParaRPr>
          </a:p>
        </p:txBody>
      </p:sp>
      <p:sp>
        <p:nvSpPr>
          <p:cNvPr id="3" name="Содержимое 2"/>
          <p:cNvSpPr>
            <a:spLocks noGrp="1"/>
          </p:cNvSpPr>
          <p:nvPr>
            <p:ph idx="1"/>
          </p:nvPr>
        </p:nvSpPr>
        <p:spPr/>
        <p:txBody>
          <a:bodyPr>
            <a:normAutofit/>
          </a:bodyPr>
          <a:lstStyle/>
          <a:p>
            <a:pPr marL="109728" indent="0">
              <a:buNone/>
            </a:pPr>
            <a:r>
              <a:rPr lang="en-US" sz="3600" dirty="0" smtClean="0"/>
              <a:t>Role of cities in the world is growing. </a:t>
            </a:r>
          </a:p>
          <a:p>
            <a:pPr marL="109728" indent="0">
              <a:buNone/>
            </a:pPr>
            <a:r>
              <a:rPr lang="en-US" sz="3600" dirty="0" smtClean="0"/>
              <a:t>Two tendencies are observed</a:t>
            </a:r>
            <a:r>
              <a:rPr lang="ru-RU" sz="3600" dirty="0" smtClean="0"/>
              <a:t>:</a:t>
            </a:r>
          </a:p>
          <a:p>
            <a:r>
              <a:rPr lang="en-US" sz="3600" dirty="0" smtClean="0"/>
              <a:t>higher growth rate of urban population</a:t>
            </a:r>
            <a:r>
              <a:rPr lang="ru-RU" sz="3600" dirty="0" smtClean="0"/>
              <a:t>;</a:t>
            </a:r>
          </a:p>
          <a:p>
            <a:r>
              <a:rPr lang="en-US" sz="3600" dirty="0" smtClean="0"/>
              <a:t>faster growth of big cities</a:t>
            </a:r>
            <a:r>
              <a:rPr lang="ru-RU" sz="3600" dirty="0" smtClean="0"/>
              <a:t>. </a:t>
            </a: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atin typeface="+mn-lt"/>
              </a:rPr>
              <a:t>World urban and rural population</a:t>
            </a:r>
            <a:r>
              <a:rPr lang="ru-RU" sz="3200" b="1" dirty="0" smtClean="0">
                <a:latin typeface="+mn-lt"/>
              </a:rPr>
              <a:t>, </a:t>
            </a:r>
            <a:r>
              <a:rPr lang="en-US" sz="3200" b="1" dirty="0" smtClean="0">
                <a:latin typeface="+mn-lt"/>
              </a:rPr>
              <a:t>billion</a:t>
            </a:r>
            <a:r>
              <a:rPr lang="ru-RU" sz="3200" b="1" dirty="0" smtClean="0">
                <a:latin typeface="+mn-lt"/>
              </a:rPr>
              <a:t> </a:t>
            </a:r>
            <a:r>
              <a:rPr lang="en-US" sz="3200" b="1" dirty="0" smtClean="0">
                <a:latin typeface="+mn-lt"/>
              </a:rPr>
              <a:t>people</a:t>
            </a:r>
            <a:endParaRPr lang="ru-RU" sz="3200" dirty="0">
              <a:latin typeface="+mn-lt"/>
            </a:endParaRPr>
          </a:p>
        </p:txBody>
      </p:sp>
      <p:pic>
        <p:nvPicPr>
          <p:cNvPr id="4" name="Объект 3" descr="http://demoscope.ru/weekly/2007/0273/img/b_graf01.gif"/>
          <p:cNvPicPr>
            <a:picLocks noGrp="1"/>
          </p:cNvPicPr>
          <p:nvPr>
            <p:ph idx="1"/>
          </p:nvPr>
        </p:nvPicPr>
        <p:blipFill>
          <a:blip r:embed="rId2" cstate="print"/>
          <a:srcRect/>
          <a:stretch>
            <a:fillRect/>
          </a:stretch>
        </p:blipFill>
        <p:spPr bwMode="auto">
          <a:xfrm>
            <a:off x="395536" y="2204865"/>
            <a:ext cx="8064896" cy="3992736"/>
          </a:xfrm>
          <a:prstGeom prst="rect">
            <a:avLst/>
          </a:prstGeom>
          <a:noFill/>
          <a:ln w="9525">
            <a:noFill/>
            <a:miter lim="800000"/>
            <a:headEnd/>
            <a:tailEnd/>
          </a:ln>
        </p:spPr>
      </p:pic>
    </p:spTree>
    <p:extLst>
      <p:ext uri="{BB962C8B-B14F-4D97-AF65-F5344CB8AC3E}">
        <p14:creationId xmlns:p14="http://schemas.microsoft.com/office/powerpoint/2010/main" val="323723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dirty="0" smtClean="0">
                <a:latin typeface="+mn-lt"/>
              </a:rPr>
              <a:t>Number of cities in the world where population is more than </a:t>
            </a:r>
            <a:r>
              <a:rPr lang="ru-RU" sz="2800" b="1" dirty="0" smtClean="0">
                <a:latin typeface="+mn-lt"/>
              </a:rPr>
              <a:t>1 </a:t>
            </a:r>
            <a:r>
              <a:rPr lang="en-US" sz="2800" b="1" dirty="0" smtClean="0">
                <a:latin typeface="+mn-lt"/>
              </a:rPr>
              <a:t>million people</a:t>
            </a:r>
            <a:endParaRPr lang="ru-RU" sz="2800" dirty="0">
              <a:latin typeface="+mn-lt"/>
            </a:endParaRPr>
          </a:p>
        </p:txBody>
      </p:sp>
      <p:pic>
        <p:nvPicPr>
          <p:cNvPr id="4" name="Объект 3" descr="http://demoscope.ru/weekly/2008/0343/img/t_graf01.gif"/>
          <p:cNvPicPr>
            <a:picLocks noGrp="1"/>
          </p:cNvPicPr>
          <p:nvPr>
            <p:ph idx="1"/>
          </p:nvPr>
        </p:nvPicPr>
        <p:blipFill>
          <a:blip r:embed="rId2" cstate="print"/>
          <a:srcRect/>
          <a:stretch>
            <a:fillRect/>
          </a:stretch>
        </p:blipFill>
        <p:spPr bwMode="auto">
          <a:xfrm>
            <a:off x="899592" y="2204864"/>
            <a:ext cx="7776863" cy="4154661"/>
          </a:xfrm>
          <a:prstGeom prst="rect">
            <a:avLst/>
          </a:prstGeom>
          <a:noFill/>
          <a:ln w="9525">
            <a:noFill/>
            <a:miter lim="800000"/>
            <a:headEnd/>
            <a:tailEnd/>
          </a:ln>
        </p:spPr>
      </p:pic>
    </p:spTree>
    <p:extLst>
      <p:ext uri="{BB962C8B-B14F-4D97-AF65-F5344CB8AC3E}">
        <p14:creationId xmlns:p14="http://schemas.microsoft.com/office/powerpoint/2010/main" val="275546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dirty="0" smtClean="0">
                <a:latin typeface="+mn-lt"/>
              </a:rPr>
              <a:t>Share of citizens living in cities where population is bigger than 1 million people</a:t>
            </a:r>
            <a:endParaRPr lang="ru-RU" sz="2800" dirty="0">
              <a:latin typeface="+mn-lt"/>
            </a:endParaRPr>
          </a:p>
        </p:txBody>
      </p:sp>
      <p:pic>
        <p:nvPicPr>
          <p:cNvPr id="4" name="Объект 3" descr="http://demoscope.ru/weekly/2008/0343/img/t_graf02.gif"/>
          <p:cNvPicPr>
            <a:picLocks noGrp="1"/>
          </p:cNvPicPr>
          <p:nvPr>
            <p:ph idx="1"/>
          </p:nvPr>
        </p:nvPicPr>
        <p:blipFill>
          <a:blip r:embed="rId2" cstate="print"/>
          <a:srcRect/>
          <a:stretch>
            <a:fillRect/>
          </a:stretch>
        </p:blipFill>
        <p:spPr bwMode="auto">
          <a:xfrm>
            <a:off x="899592" y="1988840"/>
            <a:ext cx="7128791" cy="4370685"/>
          </a:xfrm>
          <a:prstGeom prst="rect">
            <a:avLst/>
          </a:prstGeom>
          <a:noFill/>
          <a:ln w="9525">
            <a:noFill/>
            <a:miter lim="800000"/>
            <a:headEnd/>
            <a:tailEnd/>
          </a:ln>
        </p:spPr>
      </p:pic>
    </p:spTree>
    <p:extLst>
      <p:ext uri="{BB962C8B-B14F-4D97-AF65-F5344CB8AC3E}">
        <p14:creationId xmlns:p14="http://schemas.microsoft.com/office/powerpoint/2010/main" val="375435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atin typeface="+mn-lt"/>
              </a:rPr>
              <a:t>Case of Russia</a:t>
            </a:r>
            <a:endParaRPr lang="ru-RU" sz="3200" b="1" dirty="0">
              <a:latin typeface="+mn-lt"/>
            </a:endParaRPr>
          </a:p>
        </p:txBody>
      </p:sp>
      <p:sp>
        <p:nvSpPr>
          <p:cNvPr id="3" name="Объект 2"/>
          <p:cNvSpPr>
            <a:spLocks noGrp="1"/>
          </p:cNvSpPr>
          <p:nvPr>
            <p:ph idx="1"/>
          </p:nvPr>
        </p:nvSpPr>
        <p:spPr/>
        <p:txBody>
          <a:bodyPr>
            <a:normAutofit/>
          </a:bodyPr>
          <a:lstStyle/>
          <a:p>
            <a:r>
              <a:rPr lang="en-US" sz="3000" dirty="0" smtClean="0"/>
              <a:t>Russia has rather high level of urbanization;</a:t>
            </a:r>
          </a:p>
          <a:p>
            <a:r>
              <a:rPr lang="en-US" sz="3000" dirty="0" smtClean="0"/>
              <a:t>in </a:t>
            </a:r>
            <a:r>
              <a:rPr lang="ru-RU" sz="3000" dirty="0" smtClean="0"/>
              <a:t>2010 </a:t>
            </a:r>
            <a:r>
              <a:rPr lang="en-US" sz="3000" dirty="0" smtClean="0"/>
              <a:t> share of urban population was </a:t>
            </a:r>
            <a:r>
              <a:rPr lang="ru-RU" sz="3000" dirty="0" smtClean="0"/>
              <a:t>73,7%;</a:t>
            </a:r>
          </a:p>
          <a:p>
            <a:r>
              <a:rPr lang="en-US" sz="3000" dirty="0" smtClean="0"/>
              <a:t>in 1990 urban population reached 73% and fluctuates around this level during 20 years;</a:t>
            </a:r>
          </a:p>
          <a:p>
            <a:r>
              <a:rPr lang="en-US" sz="3000" dirty="0" smtClean="0"/>
              <a:t>probably the urbanization </a:t>
            </a:r>
            <a:r>
              <a:rPr lang="en-US" sz="3000" dirty="0" smtClean="0"/>
              <a:t>process in Russia has reached an equilibrium.</a:t>
            </a:r>
            <a:endParaRPr lang="ru-RU" sz="3000" dirty="0"/>
          </a:p>
        </p:txBody>
      </p:sp>
    </p:spTree>
    <p:extLst>
      <p:ext uri="{BB962C8B-B14F-4D97-AF65-F5344CB8AC3E}">
        <p14:creationId xmlns:p14="http://schemas.microsoft.com/office/powerpoint/2010/main" val="91690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73832"/>
          </a:xfrm>
        </p:spPr>
        <p:txBody>
          <a:bodyPr>
            <a:noAutofit/>
          </a:bodyPr>
          <a:lstStyle/>
          <a:p>
            <a:r>
              <a:rPr lang="en-US" sz="2700" b="1" dirty="0" smtClean="0">
                <a:latin typeface="+mn-lt"/>
              </a:rPr>
              <a:t>Growth rate of urban and rural population, </a:t>
            </a:r>
            <a:r>
              <a:rPr lang="ru-RU" sz="2700" b="1" dirty="0" smtClean="0">
                <a:latin typeface="+mn-lt"/>
              </a:rPr>
              <a:t>%</a:t>
            </a:r>
            <a:endParaRPr lang="ru-RU" sz="2700" dirty="0">
              <a:latin typeface="+mn-lt"/>
            </a:endParaRPr>
          </a:p>
        </p:txBody>
      </p:sp>
      <p:pic>
        <p:nvPicPr>
          <p:cNvPr id="4" name="Объект 3" descr="http://demoscope.ru/weekly/2010/0407/img/b_graf02.jpg"/>
          <p:cNvPicPr>
            <a:picLocks noGrp="1"/>
          </p:cNvPicPr>
          <p:nvPr>
            <p:ph idx="1"/>
          </p:nvPr>
        </p:nvPicPr>
        <p:blipFill>
          <a:blip r:embed="rId2" cstate="print"/>
          <a:srcRect/>
          <a:stretch>
            <a:fillRect/>
          </a:stretch>
        </p:blipFill>
        <p:spPr bwMode="auto">
          <a:xfrm>
            <a:off x="539552" y="1700808"/>
            <a:ext cx="8064896" cy="4658717"/>
          </a:xfrm>
          <a:prstGeom prst="rect">
            <a:avLst/>
          </a:prstGeom>
          <a:noFill/>
          <a:ln w="9525">
            <a:noFill/>
            <a:miter lim="800000"/>
            <a:headEnd/>
            <a:tailEnd/>
          </a:ln>
        </p:spPr>
      </p:pic>
    </p:spTree>
    <p:extLst>
      <p:ext uri="{BB962C8B-B14F-4D97-AF65-F5344CB8AC3E}">
        <p14:creationId xmlns:p14="http://schemas.microsoft.com/office/powerpoint/2010/main" val="97480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504056"/>
          </a:xfrm>
        </p:spPr>
        <p:txBody>
          <a:bodyPr>
            <a:normAutofit/>
          </a:bodyPr>
          <a:lstStyle/>
          <a:p>
            <a:pPr algn="ctr"/>
            <a:r>
              <a:rPr lang="en-US" sz="2000" b="1" dirty="0" smtClean="0">
                <a:latin typeface="+mn-lt"/>
              </a:rPr>
              <a:t>Components of changes in urban population in Russia</a:t>
            </a:r>
            <a:endParaRPr lang="ru-RU" sz="2000" b="1" dirty="0">
              <a:latin typeface="+mn-lt"/>
            </a:endParaRPr>
          </a:p>
        </p:txBody>
      </p:sp>
      <p:pic>
        <p:nvPicPr>
          <p:cNvPr id="4" name="Объект 3" descr="http://demoscope.ru/weekly/2010/0407/img/b_graf03.jpg"/>
          <p:cNvPicPr>
            <a:picLocks noGrp="1"/>
          </p:cNvPicPr>
          <p:nvPr>
            <p:ph idx="1"/>
          </p:nvPr>
        </p:nvPicPr>
        <p:blipFill>
          <a:blip r:embed="rId2" cstate="print"/>
          <a:srcRect/>
          <a:stretch>
            <a:fillRect/>
          </a:stretch>
        </p:blipFill>
        <p:spPr bwMode="auto">
          <a:xfrm>
            <a:off x="755576" y="1484784"/>
            <a:ext cx="7704856" cy="5040560"/>
          </a:xfrm>
          <a:prstGeom prst="rect">
            <a:avLst/>
          </a:prstGeom>
          <a:noFill/>
          <a:ln w="9525">
            <a:noFill/>
            <a:miter lim="800000"/>
            <a:headEnd/>
            <a:tailEnd/>
          </a:ln>
        </p:spPr>
      </p:pic>
    </p:spTree>
    <p:extLst>
      <p:ext uri="{BB962C8B-B14F-4D97-AF65-F5344CB8AC3E}">
        <p14:creationId xmlns:p14="http://schemas.microsoft.com/office/powerpoint/2010/main" val="3601078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3942</TotalTime>
  <Words>953</Words>
  <Application>Microsoft Office PowerPoint</Application>
  <PresentationFormat>Экран (4:3)</PresentationFormat>
  <Paragraphs>189</Paragraphs>
  <Slides>26</Slides>
  <Notes>5</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28" baseType="lpstr">
      <vt:lpstr>Городская</vt:lpstr>
      <vt:lpstr>Формула</vt:lpstr>
      <vt:lpstr>Urbanization and Economic Development in Russia</vt:lpstr>
      <vt:lpstr>Plan</vt:lpstr>
      <vt:lpstr>World tendencies</vt:lpstr>
      <vt:lpstr>World urban and rural population, billion people</vt:lpstr>
      <vt:lpstr>Number of cities in the world where population is more than 1 million people</vt:lpstr>
      <vt:lpstr>Share of citizens living in cities where population is bigger than 1 million people</vt:lpstr>
      <vt:lpstr>Case of Russia</vt:lpstr>
      <vt:lpstr>Growth rate of urban and rural population, %</vt:lpstr>
      <vt:lpstr>Components of changes in urban population in Russia</vt:lpstr>
      <vt:lpstr>Structure of urban settlements in Russia</vt:lpstr>
      <vt:lpstr>Population of cities and towns in Russia</vt:lpstr>
      <vt:lpstr>Distribution of urban population among cities of different size, %</vt:lpstr>
      <vt:lpstr>Urbanization differs in Russian regions</vt:lpstr>
      <vt:lpstr>Urbanization and economic development</vt:lpstr>
      <vt:lpstr>Benefits associated with urbanization:</vt:lpstr>
      <vt:lpstr>Costs associated with urbanization:</vt:lpstr>
      <vt:lpstr>Social capital: benefit or cost of the urbanization?</vt:lpstr>
      <vt:lpstr>Social capital: case of Russia  (Public Opinion Foundation, 63 СФ РФ, 2007)</vt:lpstr>
      <vt:lpstr>Empirical Estimates </vt:lpstr>
      <vt:lpstr>«… size of settlement and investment risks always demonstrate  statistically significant correlation with any indicator of firm’s competitiveness» (Russian Industry at Crossroads, HSE, 2008)</vt:lpstr>
      <vt:lpstr>Tested hypotheses:</vt:lpstr>
      <vt:lpstr>Data</vt:lpstr>
      <vt:lpstr>Model</vt:lpstr>
      <vt:lpstr>Results of the estimates</vt:lpstr>
      <vt:lpstr>Conclusions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пространственных экстерналийй регионов России</dc:title>
  <dc:creator>Евгения Коломак</dc:creator>
  <cp:lastModifiedBy>Коломак</cp:lastModifiedBy>
  <cp:revision>133</cp:revision>
  <dcterms:created xsi:type="dcterms:W3CDTF">2011-03-17T03:55:15Z</dcterms:created>
  <dcterms:modified xsi:type="dcterms:W3CDTF">2012-04-01T10:57:09Z</dcterms:modified>
</cp:coreProperties>
</file>